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notesMasterIdLst>
    <p:notesMasterId r:id="rId24"/>
  </p:notesMasterIdLst>
  <p:sldIdLst>
    <p:sldId id="286" r:id="rId3"/>
    <p:sldId id="258" r:id="rId4"/>
    <p:sldId id="271" r:id="rId5"/>
    <p:sldId id="303" r:id="rId6"/>
    <p:sldId id="304" r:id="rId7"/>
    <p:sldId id="305" r:id="rId8"/>
    <p:sldId id="310" r:id="rId9"/>
    <p:sldId id="262" r:id="rId10"/>
    <p:sldId id="306" r:id="rId11"/>
    <p:sldId id="289" r:id="rId12"/>
    <p:sldId id="290" r:id="rId13"/>
    <p:sldId id="299" r:id="rId14"/>
    <p:sldId id="295" r:id="rId15"/>
    <p:sldId id="297" r:id="rId16"/>
    <p:sldId id="298" r:id="rId17"/>
    <p:sldId id="300" r:id="rId18"/>
    <p:sldId id="307" r:id="rId19"/>
    <p:sldId id="308" r:id="rId20"/>
    <p:sldId id="309" r:id="rId21"/>
    <p:sldId id="311" r:id="rId22"/>
    <p:sldId id="282" r:id="rId23"/>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A9DE"/>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308" autoAdjust="0"/>
    <p:restoredTop sz="95244" autoAdjust="0"/>
  </p:normalViewPr>
  <p:slideViewPr>
    <p:cSldViewPr snapToGrid="0" snapToObjects="1">
      <p:cViewPr>
        <p:scale>
          <a:sx n="66" d="100"/>
          <a:sy n="66" d="100"/>
        </p:scale>
        <p:origin x="590" y="403"/>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viewProps" Target="viewProps.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presProps" Target="pres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notesMaster" Target="notesMasters/notesMaster1.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tableStyles" Target="tableStyles.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heme" Target="theme/theme1.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9E1F90-B8DF-4CD1-8105-B9CD93682F7C}" type="datetimeFigureOut">
              <a:rPr lang="zh-CN" altLang="en-US" smtClean="0"/>
              <a:t>2021/6/4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C23230-89C5-4409-ACC6-13FED4C8863E}" type="slidenum">
              <a:rPr lang="zh-CN" altLang="en-US" smtClean="0"/>
              <a:t>‹#›</a:t>
            </a:fld>
            <a:endParaRPr lang="zh-CN" altLang="en-US"/>
          </a:p>
        </p:txBody>
      </p:sp>
    </p:spTree>
    <p:extLst>
      <p:ext uri="{BB962C8B-B14F-4D97-AF65-F5344CB8AC3E}">
        <p14:creationId xmlns:p14="http://schemas.microsoft.com/office/powerpoint/2010/main" val="4010095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3C23230-89C5-4409-ACC6-13FED4C8863E}" type="slidenum">
              <a:rPr lang="zh-CN" altLang="en-US" smtClean="0"/>
              <a:t>3</a:t>
            </a:fld>
            <a:endParaRPr lang="zh-CN" altLang="en-US"/>
          </a:p>
        </p:txBody>
      </p:sp>
    </p:spTree>
    <p:extLst>
      <p:ext uri="{BB962C8B-B14F-4D97-AF65-F5344CB8AC3E}">
        <p14:creationId xmlns:p14="http://schemas.microsoft.com/office/powerpoint/2010/main" val="858361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3C23230-89C5-4409-ACC6-13FED4C8863E}" type="slidenum">
              <a:rPr lang="zh-CN" altLang="en-US" smtClean="0"/>
              <a:t>4</a:t>
            </a:fld>
            <a:endParaRPr lang="zh-CN" altLang="en-US"/>
          </a:p>
        </p:txBody>
      </p:sp>
    </p:spTree>
    <p:extLst>
      <p:ext uri="{BB962C8B-B14F-4D97-AF65-F5344CB8AC3E}">
        <p14:creationId xmlns:p14="http://schemas.microsoft.com/office/powerpoint/2010/main" val="8641517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3C23230-89C5-4409-ACC6-13FED4C8863E}" type="slidenum">
              <a:rPr lang="zh-CN" altLang="en-US" smtClean="0"/>
              <a:t>5</a:t>
            </a:fld>
            <a:endParaRPr lang="zh-CN" altLang="en-US"/>
          </a:p>
        </p:txBody>
      </p:sp>
    </p:spTree>
    <p:extLst>
      <p:ext uri="{BB962C8B-B14F-4D97-AF65-F5344CB8AC3E}">
        <p14:creationId xmlns:p14="http://schemas.microsoft.com/office/powerpoint/2010/main" val="305679607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3C23230-89C5-4409-ACC6-13FED4C8863E}" type="slidenum">
              <a:rPr lang="zh-CN" altLang="en-US" smtClean="0"/>
              <a:t>16</a:t>
            </a:fld>
            <a:endParaRPr lang="zh-CN" altLang="en-US"/>
          </a:p>
        </p:txBody>
      </p:sp>
    </p:spTree>
    <p:extLst>
      <p:ext uri="{BB962C8B-B14F-4D97-AF65-F5344CB8AC3E}">
        <p14:creationId xmlns:p14="http://schemas.microsoft.com/office/powerpoint/2010/main" val="37428854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3C23230-89C5-4409-ACC6-13FED4C8863E}" type="slidenum">
              <a:rPr lang="zh-CN" altLang="en-US" smtClean="0"/>
              <a:t>17</a:t>
            </a:fld>
            <a:endParaRPr lang="zh-CN" altLang="en-US"/>
          </a:p>
        </p:txBody>
      </p:sp>
    </p:spTree>
    <p:extLst>
      <p:ext uri="{BB962C8B-B14F-4D97-AF65-F5344CB8AC3E}">
        <p14:creationId xmlns:p14="http://schemas.microsoft.com/office/powerpoint/2010/main" val="22461941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3C23230-89C5-4409-ACC6-13FED4C8863E}" type="slidenum">
              <a:rPr lang="zh-CN" altLang="en-US" smtClean="0"/>
              <a:t>18</a:t>
            </a:fld>
            <a:endParaRPr lang="zh-CN" altLang="en-US"/>
          </a:p>
        </p:txBody>
      </p:sp>
    </p:spTree>
    <p:extLst>
      <p:ext uri="{BB962C8B-B14F-4D97-AF65-F5344CB8AC3E}">
        <p14:creationId xmlns:p14="http://schemas.microsoft.com/office/powerpoint/2010/main" val="192501488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3C23230-89C5-4409-ACC6-13FED4C8863E}" type="slidenum">
              <a:rPr lang="zh-CN" altLang="en-US" smtClean="0"/>
              <a:t>19</a:t>
            </a:fld>
            <a:endParaRPr lang="zh-CN" altLang="en-US"/>
          </a:p>
        </p:txBody>
      </p:sp>
    </p:spTree>
    <p:extLst>
      <p:ext uri="{BB962C8B-B14F-4D97-AF65-F5344CB8AC3E}">
        <p14:creationId xmlns:p14="http://schemas.microsoft.com/office/powerpoint/2010/main" val="15103299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3C23230-89C5-4409-ACC6-13FED4C8863E}" type="slidenum">
              <a:rPr lang="zh-CN" altLang="en-US" smtClean="0"/>
              <a:t>20</a:t>
            </a:fld>
            <a:endParaRPr lang="zh-CN" altLang="en-US"/>
          </a:p>
        </p:txBody>
      </p:sp>
    </p:spTree>
    <p:extLst>
      <p:ext uri="{BB962C8B-B14F-4D97-AF65-F5344CB8AC3E}">
        <p14:creationId xmlns:p14="http://schemas.microsoft.com/office/powerpoint/2010/main" val="23664640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schemeClr>
              </a:gs>
              <a:gs pos="0">
                <a:schemeClr val="accent3">
                  <a:lumMod val="75000"/>
                </a:schemeClr>
              </a:gs>
              <a:gs pos="72000">
                <a:schemeClr val="accent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charset="0"/>
              <a:buChar char="•"/>
              <a:defRPr sz="1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99300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70833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870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236616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753779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874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chemeClr val="accent1">
            <a:lumMod val="75000"/>
          </a:schemeClr>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107484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chemeClr val="accent2">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214790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chemeClr val="accent3">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595154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59593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6704846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35317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chemeClr val="accent5">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9887149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683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108987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10517571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38976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719506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959112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744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24741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1815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5768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204801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3" r:id="rId3"/>
    <p:sldLayoutId id="2147483694" r:id="rId4"/>
    <p:sldLayoutId id="2147483695" r:id="rId5"/>
    <p:sldLayoutId id="2147483696" r:id="rId6"/>
    <p:sldLayoutId id="2147483688" r:id="rId7"/>
    <p:sldLayoutId id="2147483697" r:id="rId8"/>
    <p:sldLayoutId id="2147483700" r:id="rId9"/>
    <p:sldLayoutId id="2147483701" r:id="rId10"/>
    <p:sldLayoutId id="2147483689" r:id="rId11"/>
    <p:sldLayoutId id="2147483687" r:id="rId12"/>
    <p:sldLayoutId id="2147483698" r:id="rId13"/>
    <p:sldLayoutId id="2147483699" r:id="rId14"/>
    <p:sldLayoutId id="2147483686" r:id="rId15"/>
    <p:sldLayoutId id="2147483690" r:id="rId16"/>
    <p:sldLayoutId id="2147483691" r:id="rId17"/>
    <p:sldLayoutId id="2147483692" r:id="rId18"/>
    <p:sldLayoutId id="2147483702" r:id="rId19"/>
    <p:sldLayoutId id="2147483703" r:id="rId20"/>
    <p:sldLayoutId id="2147483704" r:id="rId21"/>
    <p:sldLayoutId id="2147483685"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680" r:id="rId1"/>
    <p:sldLayoutId id="2147483682"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2.png"/><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4.xml"/><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7.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6.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946701" y="2758442"/>
            <a:ext cx="10298597" cy="1041761"/>
          </a:xfrm>
        </p:spPr>
        <p:txBody>
          <a:bodyPr/>
          <a:lstStyle/>
          <a:p>
            <a:r>
              <a:rPr kumimoji="1" lang="zh-CN" altLang="en-US" sz="4400" dirty="0"/>
              <a:t>基于</a:t>
            </a:r>
            <a:r>
              <a:rPr kumimoji="1" lang="en-US" altLang="zh-CN" sz="4400" dirty="0" err="1"/>
              <a:t>WebGIS</a:t>
            </a:r>
            <a:r>
              <a:rPr kumimoji="1" lang="zh-CN" altLang="en-US" sz="4400" dirty="0"/>
              <a:t>的校友交流平台设计与实现</a:t>
            </a:r>
          </a:p>
        </p:txBody>
      </p:sp>
      <p:sp>
        <p:nvSpPr>
          <p:cNvPr id="4" name="文本占位符 3"/>
          <p:cNvSpPr>
            <a:spLocks noGrp="1"/>
          </p:cNvSpPr>
          <p:nvPr>
            <p:ph type="body" sz="quarter" idx="15"/>
          </p:nvPr>
        </p:nvSpPr>
        <p:spPr>
          <a:xfrm>
            <a:off x="4193406" y="3985338"/>
            <a:ext cx="4026362" cy="1520727"/>
          </a:xfrm>
        </p:spPr>
        <p:txBody>
          <a:bodyPr/>
          <a:lstStyle/>
          <a:p>
            <a:r>
              <a:rPr kumimoji="1" lang="zh-CN" altLang="en-US" sz="3200" dirty="0"/>
              <a:t>答辩人：刘冬冬</a:t>
            </a:r>
          </a:p>
          <a:p>
            <a:r>
              <a:rPr kumimoji="1" lang="zh-CN" altLang="en-US" sz="3200" dirty="0"/>
              <a:t>指导老师：方新</a:t>
            </a:r>
          </a:p>
        </p:txBody>
      </p:sp>
    </p:spTree>
    <p:extLst>
      <p:ext uri="{BB962C8B-B14F-4D97-AF65-F5344CB8AC3E}">
        <p14:creationId xmlns:p14="http://schemas.microsoft.com/office/powerpoint/2010/main" val="235853187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sz="2800" dirty="0"/>
              <a:t>04</a:t>
            </a:r>
            <a:r>
              <a:rPr kumimoji="1" lang="zh-CN" altLang="en-US" sz="2800" dirty="0"/>
              <a:t> 总体设计</a:t>
            </a:r>
            <a:r>
              <a:rPr kumimoji="1" lang="en-US" altLang="zh-CN" sz="2800" dirty="0"/>
              <a:t>-</a:t>
            </a:r>
            <a:r>
              <a:rPr kumimoji="1" lang="zh-CN" altLang="en-US" sz="2800" dirty="0"/>
              <a:t>系统架构</a:t>
            </a:r>
          </a:p>
        </p:txBody>
      </p:sp>
      <p:pic>
        <p:nvPicPr>
          <p:cNvPr id="9" name="图片 8">
            <a:extLst>
              <a:ext uri="{FF2B5EF4-FFF2-40B4-BE49-F238E27FC236}">
                <a16:creationId xmlns:a16="http://schemas.microsoft.com/office/drawing/2014/main" id="{140BF20F-821A-4FF2-82D9-43534C3D6D9A}"/>
              </a:ext>
            </a:extLst>
          </p:cNvPr>
          <p:cNvPicPr>
            <a:picLocks noChangeAspect="1"/>
          </p:cNvPicPr>
          <p:nvPr/>
        </p:nvPicPr>
        <p:blipFill>
          <a:blip r:embed="rId2"/>
          <a:stretch>
            <a:fillRect/>
          </a:stretch>
        </p:blipFill>
        <p:spPr>
          <a:xfrm>
            <a:off x="89196" y="1198881"/>
            <a:ext cx="12013608" cy="5400886"/>
          </a:xfrm>
          <a:prstGeom prst="rect">
            <a:avLst/>
          </a:prstGeom>
        </p:spPr>
      </p:pic>
    </p:spTree>
    <p:extLst>
      <p:ext uri="{BB962C8B-B14F-4D97-AF65-F5344CB8AC3E}">
        <p14:creationId xmlns:p14="http://schemas.microsoft.com/office/powerpoint/2010/main" val="222399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sz="2800" dirty="0"/>
              <a:t>04</a:t>
            </a:r>
            <a:r>
              <a:rPr kumimoji="1" lang="zh-CN" altLang="en-US" sz="2800" dirty="0"/>
              <a:t> 总体设计</a:t>
            </a:r>
            <a:r>
              <a:rPr kumimoji="1" lang="en-US" altLang="zh-CN" sz="2800" dirty="0"/>
              <a:t>-E-R</a:t>
            </a:r>
            <a:r>
              <a:rPr kumimoji="1" lang="zh-CN" altLang="en-US" sz="2800" dirty="0"/>
              <a:t>图</a:t>
            </a:r>
          </a:p>
        </p:txBody>
      </p:sp>
      <p:pic>
        <p:nvPicPr>
          <p:cNvPr id="5" name="图片 4">
            <a:extLst>
              <a:ext uri="{FF2B5EF4-FFF2-40B4-BE49-F238E27FC236}">
                <a16:creationId xmlns:a16="http://schemas.microsoft.com/office/drawing/2014/main" id="{85708783-0CBB-44F3-8094-AD61EC61DD97}"/>
              </a:ext>
            </a:extLst>
          </p:cNvPr>
          <p:cNvPicPr>
            <a:picLocks noChangeAspect="1"/>
          </p:cNvPicPr>
          <p:nvPr/>
        </p:nvPicPr>
        <p:blipFill>
          <a:blip r:embed="rId2"/>
          <a:stretch>
            <a:fillRect/>
          </a:stretch>
        </p:blipFill>
        <p:spPr>
          <a:xfrm>
            <a:off x="689721" y="1130035"/>
            <a:ext cx="10812557" cy="5727965"/>
          </a:xfrm>
          <a:prstGeom prst="rect">
            <a:avLst/>
          </a:prstGeom>
        </p:spPr>
      </p:pic>
    </p:spTree>
    <p:extLst>
      <p:ext uri="{BB962C8B-B14F-4D97-AF65-F5344CB8AC3E}">
        <p14:creationId xmlns:p14="http://schemas.microsoft.com/office/powerpoint/2010/main" val="396180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5673397" cy="721395"/>
          </a:xfrm>
        </p:spPr>
        <p:txBody>
          <a:bodyPr/>
          <a:lstStyle/>
          <a:p>
            <a:r>
              <a:rPr kumimoji="1" lang="en-US" altLang="zh-CN" sz="2800" dirty="0"/>
              <a:t>04</a:t>
            </a:r>
            <a:r>
              <a:rPr kumimoji="1" lang="zh-CN" altLang="en-US" sz="2800" dirty="0"/>
              <a:t> 总体设计</a:t>
            </a:r>
            <a:r>
              <a:rPr kumimoji="1" lang="en-US" altLang="zh-CN" sz="2800" dirty="0"/>
              <a:t>-</a:t>
            </a:r>
            <a:r>
              <a:rPr kumimoji="1" lang="zh-CN" altLang="en-US" sz="2800" dirty="0"/>
              <a:t>表结构设计</a:t>
            </a:r>
          </a:p>
        </p:txBody>
      </p:sp>
      <p:pic>
        <p:nvPicPr>
          <p:cNvPr id="5" name="图片 4">
            <a:extLst>
              <a:ext uri="{FF2B5EF4-FFF2-40B4-BE49-F238E27FC236}">
                <a16:creationId xmlns:a16="http://schemas.microsoft.com/office/drawing/2014/main" id="{59BAC6AB-36C1-44A0-9E4A-301AB6A66836}"/>
              </a:ext>
            </a:extLst>
          </p:cNvPr>
          <p:cNvPicPr>
            <a:picLocks noChangeAspect="1"/>
          </p:cNvPicPr>
          <p:nvPr/>
        </p:nvPicPr>
        <p:blipFill rotWithShape="1">
          <a:blip r:embed="rId2"/>
          <a:srcRect t="72035"/>
          <a:stretch/>
        </p:blipFill>
        <p:spPr>
          <a:xfrm>
            <a:off x="225107" y="1322463"/>
            <a:ext cx="11644604" cy="2847345"/>
          </a:xfrm>
          <a:prstGeom prst="rect">
            <a:avLst/>
          </a:prstGeom>
        </p:spPr>
      </p:pic>
      <p:pic>
        <p:nvPicPr>
          <p:cNvPr id="7" name="图片 6">
            <a:extLst>
              <a:ext uri="{FF2B5EF4-FFF2-40B4-BE49-F238E27FC236}">
                <a16:creationId xmlns:a16="http://schemas.microsoft.com/office/drawing/2014/main" id="{CB473B32-6E12-4930-8C75-15ED6436CF26}"/>
              </a:ext>
            </a:extLst>
          </p:cNvPr>
          <p:cNvPicPr>
            <a:picLocks noChangeAspect="1"/>
          </p:cNvPicPr>
          <p:nvPr/>
        </p:nvPicPr>
        <p:blipFill rotWithShape="1">
          <a:blip r:embed="rId2"/>
          <a:srcRect r="12550" b="72109"/>
          <a:stretch/>
        </p:blipFill>
        <p:spPr>
          <a:xfrm>
            <a:off x="3158987" y="3949332"/>
            <a:ext cx="7753371" cy="2162219"/>
          </a:xfrm>
          <a:prstGeom prst="rect">
            <a:avLst/>
          </a:prstGeom>
        </p:spPr>
      </p:pic>
      <p:pic>
        <p:nvPicPr>
          <p:cNvPr id="9" name="图片 8">
            <a:extLst>
              <a:ext uri="{FF2B5EF4-FFF2-40B4-BE49-F238E27FC236}">
                <a16:creationId xmlns:a16="http://schemas.microsoft.com/office/drawing/2014/main" id="{5E5FAFD0-B80D-4EC7-91C3-28CA9BDCD6E1}"/>
              </a:ext>
            </a:extLst>
          </p:cNvPr>
          <p:cNvPicPr>
            <a:picLocks noChangeAspect="1"/>
          </p:cNvPicPr>
          <p:nvPr/>
        </p:nvPicPr>
        <p:blipFill>
          <a:blip r:embed="rId3"/>
          <a:stretch>
            <a:fillRect/>
          </a:stretch>
        </p:blipFill>
        <p:spPr>
          <a:xfrm>
            <a:off x="322289" y="3949332"/>
            <a:ext cx="2159084" cy="2749776"/>
          </a:xfrm>
          <a:prstGeom prst="rect">
            <a:avLst/>
          </a:prstGeom>
        </p:spPr>
      </p:pic>
    </p:spTree>
    <p:extLst>
      <p:ext uri="{BB962C8B-B14F-4D97-AF65-F5344CB8AC3E}">
        <p14:creationId xmlns:p14="http://schemas.microsoft.com/office/powerpoint/2010/main" val="1554054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05</a:t>
            </a:r>
            <a:r>
              <a:rPr kumimoji="1" lang="zh-CN" altLang="en-US" sz="2800" dirty="0"/>
              <a:t> 详细设计</a:t>
            </a:r>
            <a:r>
              <a:rPr kumimoji="1" lang="en-US" altLang="zh-CN" sz="2800" dirty="0"/>
              <a:t>-</a:t>
            </a:r>
            <a:r>
              <a:rPr kumimoji="1" lang="zh-CN" altLang="en-US" sz="2800" dirty="0"/>
              <a:t>地图服务</a:t>
            </a:r>
            <a:r>
              <a:rPr kumimoji="1" lang="en-US" altLang="zh-CN" sz="2800" dirty="0"/>
              <a:t>-</a:t>
            </a:r>
            <a:r>
              <a:rPr kumimoji="1" lang="zh-CN" altLang="en-US" sz="2800" dirty="0"/>
              <a:t>空间地理数据存储</a:t>
            </a:r>
          </a:p>
        </p:txBody>
      </p:sp>
      <p:sp>
        <p:nvSpPr>
          <p:cNvPr id="4" name="矩形 3">
            <a:extLst>
              <a:ext uri="{FF2B5EF4-FFF2-40B4-BE49-F238E27FC236}">
                <a16:creationId xmlns:a16="http://schemas.microsoft.com/office/drawing/2014/main" id="{DC0358B2-43D5-41A1-A2AF-92C3996028F7}"/>
              </a:ext>
            </a:extLst>
          </p:cNvPr>
          <p:cNvSpPr/>
          <p:nvPr/>
        </p:nvSpPr>
        <p:spPr>
          <a:xfrm>
            <a:off x="320846" y="1497714"/>
            <a:ext cx="4558557" cy="400110"/>
          </a:xfrm>
          <a:prstGeom prst="rect">
            <a:avLst/>
          </a:prstGeom>
          <a:noFill/>
        </p:spPr>
        <p:txBody>
          <a:bodyPr wrap="none" lIns="91440" tIns="45720" rIns="91440" bIns="45720">
            <a:spAutoFit/>
          </a:bodyPr>
          <a:lstStyle/>
          <a:p>
            <a:r>
              <a:rPr lang="en-US" altLang="zh-CN" sz="2000" b="1" dirty="0">
                <a:solidFill>
                  <a:schemeClr val="accent2">
                    <a:lumMod val="75000"/>
                  </a:schemeClr>
                </a:solidFill>
              </a:rPr>
              <a:t>1</a:t>
            </a:r>
            <a:r>
              <a:rPr lang="zh-CN" altLang="en-US" sz="2000" b="1" dirty="0">
                <a:solidFill>
                  <a:schemeClr val="accent2">
                    <a:lumMod val="75000"/>
                  </a:schemeClr>
                </a:solidFill>
              </a:rPr>
              <a:t>、物理存储位置：云服务器</a:t>
            </a:r>
            <a:r>
              <a:rPr lang="en-US" altLang="zh-CN" sz="2000" b="1" dirty="0">
                <a:solidFill>
                  <a:schemeClr val="accent2">
                    <a:lumMod val="75000"/>
                  </a:schemeClr>
                </a:solidFill>
              </a:rPr>
              <a:t>(centos)</a:t>
            </a:r>
            <a:endParaRPr lang="zh-CN" altLang="en-US" sz="2000" b="1" dirty="0">
              <a:solidFill>
                <a:schemeClr val="accent2">
                  <a:lumMod val="75000"/>
                </a:schemeClr>
              </a:solidFill>
            </a:endParaRPr>
          </a:p>
        </p:txBody>
      </p:sp>
      <p:sp>
        <p:nvSpPr>
          <p:cNvPr id="5" name="矩形 4">
            <a:extLst>
              <a:ext uri="{FF2B5EF4-FFF2-40B4-BE49-F238E27FC236}">
                <a16:creationId xmlns:a16="http://schemas.microsoft.com/office/drawing/2014/main" id="{18BC5EA5-B751-4883-A4D2-AFA2A03F2AC3}"/>
              </a:ext>
            </a:extLst>
          </p:cNvPr>
          <p:cNvSpPr/>
          <p:nvPr/>
        </p:nvSpPr>
        <p:spPr>
          <a:xfrm>
            <a:off x="322289" y="2135920"/>
            <a:ext cx="3629776" cy="400110"/>
          </a:xfrm>
          <a:prstGeom prst="rect">
            <a:avLst/>
          </a:prstGeom>
          <a:noFill/>
        </p:spPr>
        <p:txBody>
          <a:bodyPr wrap="none" lIns="91440" tIns="45720" rIns="91440" bIns="45720">
            <a:spAutoFit/>
          </a:bodyPr>
          <a:lstStyle/>
          <a:p>
            <a:pPr algn="ctr"/>
            <a:r>
              <a:rPr lang="en-US" altLang="zh-CN" sz="2000" b="1" dirty="0">
                <a:solidFill>
                  <a:schemeClr val="accent2">
                    <a:lumMod val="75000"/>
                  </a:schemeClr>
                </a:solidFill>
              </a:rPr>
              <a:t>2</a:t>
            </a:r>
            <a:r>
              <a:rPr lang="zh-CN" altLang="en-US" sz="2000" b="1" dirty="0">
                <a:solidFill>
                  <a:schemeClr val="accent2">
                    <a:lumMod val="75000"/>
                  </a:schemeClr>
                </a:solidFill>
              </a:rPr>
              <a:t>、存储数据库：</a:t>
            </a:r>
            <a:r>
              <a:rPr lang="en-US" altLang="zh-CN" sz="2000" b="1" dirty="0">
                <a:solidFill>
                  <a:schemeClr val="accent2">
                    <a:lumMod val="75000"/>
                  </a:schemeClr>
                </a:solidFill>
              </a:rPr>
              <a:t>PostgreSQL</a:t>
            </a:r>
            <a:endParaRPr lang="zh-CN" altLang="en-US" sz="2000" b="1" dirty="0">
              <a:solidFill>
                <a:schemeClr val="accent2">
                  <a:lumMod val="75000"/>
                </a:schemeClr>
              </a:solidFill>
            </a:endParaRPr>
          </a:p>
        </p:txBody>
      </p:sp>
      <p:sp>
        <p:nvSpPr>
          <p:cNvPr id="6" name="矩形 5">
            <a:extLst>
              <a:ext uri="{FF2B5EF4-FFF2-40B4-BE49-F238E27FC236}">
                <a16:creationId xmlns:a16="http://schemas.microsoft.com/office/drawing/2014/main" id="{BF46869F-8DC4-430E-9770-91A33731C52C}"/>
              </a:ext>
            </a:extLst>
          </p:cNvPr>
          <p:cNvSpPr/>
          <p:nvPr/>
        </p:nvSpPr>
        <p:spPr>
          <a:xfrm>
            <a:off x="322289" y="2756255"/>
            <a:ext cx="7844140" cy="707886"/>
          </a:xfrm>
          <a:prstGeom prst="rect">
            <a:avLst/>
          </a:prstGeom>
          <a:noFill/>
        </p:spPr>
        <p:txBody>
          <a:bodyPr wrap="square" lIns="91440" tIns="45720" rIns="91440" bIns="45720">
            <a:spAutoFit/>
          </a:bodyPr>
          <a:lstStyle/>
          <a:p>
            <a:r>
              <a:rPr lang="en-US" altLang="zh-CN" sz="2000" b="1" dirty="0">
                <a:solidFill>
                  <a:schemeClr val="accent2">
                    <a:lumMod val="75000"/>
                  </a:schemeClr>
                </a:solidFill>
              </a:rPr>
              <a:t>3</a:t>
            </a:r>
            <a:r>
              <a:rPr lang="zh-CN" altLang="en-US" sz="2000" b="1" dirty="0">
                <a:solidFill>
                  <a:schemeClr val="accent2">
                    <a:lumMod val="75000"/>
                  </a:schemeClr>
                </a:solidFill>
              </a:rPr>
              <a:t>、存储方式：通过</a:t>
            </a:r>
            <a:r>
              <a:rPr lang="en-US" altLang="zh-CN" sz="2000" b="1" dirty="0">
                <a:solidFill>
                  <a:schemeClr val="accent2">
                    <a:lumMod val="75000"/>
                  </a:schemeClr>
                </a:solidFill>
              </a:rPr>
              <a:t>QGIS</a:t>
            </a:r>
            <a:r>
              <a:rPr lang="zh-CN" altLang="en-US" sz="2000" b="1" dirty="0">
                <a:solidFill>
                  <a:schemeClr val="accent2">
                    <a:lumMod val="75000"/>
                  </a:schemeClr>
                </a:solidFill>
              </a:rPr>
              <a:t>将</a:t>
            </a:r>
            <a:r>
              <a:rPr lang="en-US" altLang="zh-CN" sz="2000" b="1" dirty="0" err="1">
                <a:solidFill>
                  <a:schemeClr val="accent2">
                    <a:lumMod val="75000"/>
                  </a:schemeClr>
                </a:solidFill>
              </a:rPr>
              <a:t>shp</a:t>
            </a:r>
            <a:endParaRPr lang="en-US" altLang="zh-CN" sz="2000" b="1" dirty="0">
              <a:solidFill>
                <a:schemeClr val="accent2">
                  <a:lumMod val="75000"/>
                </a:schemeClr>
              </a:solidFill>
            </a:endParaRPr>
          </a:p>
          <a:p>
            <a:r>
              <a:rPr lang="zh-CN" altLang="en-US" sz="2000" b="1" dirty="0">
                <a:solidFill>
                  <a:schemeClr val="accent2">
                    <a:lumMod val="75000"/>
                  </a:schemeClr>
                </a:solidFill>
              </a:rPr>
              <a:t>文件发布至</a:t>
            </a:r>
            <a:r>
              <a:rPr lang="en-US" altLang="zh-CN" sz="2000" b="1" dirty="0">
                <a:solidFill>
                  <a:schemeClr val="accent2">
                    <a:lumMod val="75000"/>
                  </a:schemeClr>
                </a:solidFill>
              </a:rPr>
              <a:t>PostgreSQL</a:t>
            </a:r>
            <a:r>
              <a:rPr lang="zh-CN" altLang="en-US" sz="2000" b="1" dirty="0">
                <a:solidFill>
                  <a:schemeClr val="accent2">
                    <a:lumMod val="75000"/>
                  </a:schemeClr>
                </a:solidFill>
              </a:rPr>
              <a:t>数据库中</a:t>
            </a:r>
          </a:p>
        </p:txBody>
      </p:sp>
      <p:pic>
        <p:nvPicPr>
          <p:cNvPr id="12" name="图片 11">
            <a:extLst>
              <a:ext uri="{FF2B5EF4-FFF2-40B4-BE49-F238E27FC236}">
                <a16:creationId xmlns:a16="http://schemas.microsoft.com/office/drawing/2014/main" id="{D341C9D6-FFB7-4B8D-B99C-1E61031EC9C8}"/>
              </a:ext>
            </a:extLst>
          </p:cNvPr>
          <p:cNvPicPr>
            <a:picLocks noChangeAspect="1"/>
          </p:cNvPicPr>
          <p:nvPr/>
        </p:nvPicPr>
        <p:blipFill>
          <a:blip r:embed="rId2"/>
          <a:stretch>
            <a:fillRect/>
          </a:stretch>
        </p:blipFill>
        <p:spPr>
          <a:xfrm>
            <a:off x="5572164" y="1709123"/>
            <a:ext cx="6469680" cy="4509389"/>
          </a:xfrm>
          <a:prstGeom prst="rect">
            <a:avLst/>
          </a:prstGeom>
        </p:spPr>
      </p:pic>
      <p:sp>
        <p:nvSpPr>
          <p:cNvPr id="13" name="矩形: 圆角 12">
            <a:extLst>
              <a:ext uri="{FF2B5EF4-FFF2-40B4-BE49-F238E27FC236}">
                <a16:creationId xmlns:a16="http://schemas.microsoft.com/office/drawing/2014/main" id="{2E35B011-7436-4FD1-B9BD-1D23EB85079E}"/>
              </a:ext>
            </a:extLst>
          </p:cNvPr>
          <p:cNvSpPr/>
          <p:nvPr/>
        </p:nvSpPr>
        <p:spPr>
          <a:xfrm>
            <a:off x="629986" y="3963817"/>
            <a:ext cx="1342663" cy="70788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shp</a:t>
            </a:r>
            <a:endParaRPr kumimoji="1" lang="zh-CN" altLang="en-US" sz="2800" b="1" dirty="0"/>
          </a:p>
        </p:txBody>
      </p:sp>
      <p:sp>
        <p:nvSpPr>
          <p:cNvPr id="14" name="矩形: 圆角 13">
            <a:extLst>
              <a:ext uri="{FF2B5EF4-FFF2-40B4-BE49-F238E27FC236}">
                <a16:creationId xmlns:a16="http://schemas.microsoft.com/office/drawing/2014/main" id="{ACB092EC-0805-4899-B2BE-E7FDC38029D2}"/>
              </a:ext>
            </a:extLst>
          </p:cNvPr>
          <p:cNvSpPr/>
          <p:nvPr/>
        </p:nvSpPr>
        <p:spPr>
          <a:xfrm>
            <a:off x="2687462" y="3963817"/>
            <a:ext cx="1342663" cy="70788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a:t>QGIS</a:t>
            </a:r>
            <a:endParaRPr kumimoji="1" lang="zh-CN" altLang="en-US" sz="2800" b="1" dirty="0"/>
          </a:p>
        </p:txBody>
      </p:sp>
      <p:sp>
        <p:nvSpPr>
          <p:cNvPr id="15" name="矩形: 圆角 14">
            <a:extLst>
              <a:ext uri="{FF2B5EF4-FFF2-40B4-BE49-F238E27FC236}">
                <a16:creationId xmlns:a16="http://schemas.microsoft.com/office/drawing/2014/main" id="{E51AC9CA-3230-4EAB-81A3-8D583A1A6154}"/>
              </a:ext>
            </a:extLst>
          </p:cNvPr>
          <p:cNvSpPr/>
          <p:nvPr/>
        </p:nvSpPr>
        <p:spPr>
          <a:xfrm>
            <a:off x="667080" y="5358788"/>
            <a:ext cx="3346986" cy="70788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postgresql</a:t>
            </a:r>
            <a:endParaRPr kumimoji="1" lang="zh-CN" altLang="en-US" sz="2800" b="1" dirty="0"/>
          </a:p>
        </p:txBody>
      </p:sp>
      <p:sp>
        <p:nvSpPr>
          <p:cNvPr id="16" name="箭头: 右 15">
            <a:extLst>
              <a:ext uri="{FF2B5EF4-FFF2-40B4-BE49-F238E27FC236}">
                <a16:creationId xmlns:a16="http://schemas.microsoft.com/office/drawing/2014/main" id="{2EAACE3D-199B-4DB5-973E-9A328193B247}"/>
              </a:ext>
            </a:extLst>
          </p:cNvPr>
          <p:cNvSpPr/>
          <p:nvPr/>
        </p:nvSpPr>
        <p:spPr>
          <a:xfrm>
            <a:off x="1972649" y="4178864"/>
            <a:ext cx="742916"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7" name="箭头: 右 16">
            <a:extLst>
              <a:ext uri="{FF2B5EF4-FFF2-40B4-BE49-F238E27FC236}">
                <a16:creationId xmlns:a16="http://schemas.microsoft.com/office/drawing/2014/main" id="{2C459995-72EE-4D72-8671-A8549A1895DB}"/>
              </a:ext>
            </a:extLst>
          </p:cNvPr>
          <p:cNvSpPr/>
          <p:nvPr/>
        </p:nvSpPr>
        <p:spPr>
          <a:xfrm rot="5400000">
            <a:off x="2881282" y="4871422"/>
            <a:ext cx="677229"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73322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05</a:t>
            </a:r>
            <a:r>
              <a:rPr kumimoji="1" lang="zh-CN" altLang="en-US" sz="2800" dirty="0"/>
              <a:t> 详细设计</a:t>
            </a:r>
            <a:r>
              <a:rPr kumimoji="1" lang="en-US" altLang="zh-CN" sz="2800" dirty="0"/>
              <a:t>-</a:t>
            </a:r>
            <a:r>
              <a:rPr kumimoji="1" lang="zh-CN" altLang="en-US" sz="2800" dirty="0"/>
              <a:t>地图服务</a:t>
            </a:r>
            <a:r>
              <a:rPr kumimoji="1" lang="en-US" altLang="zh-CN" sz="2800" dirty="0"/>
              <a:t>-</a:t>
            </a:r>
            <a:r>
              <a:rPr kumimoji="1" lang="zh-CN" altLang="en-US" sz="2800" dirty="0"/>
              <a:t>空间地理数据发布</a:t>
            </a:r>
          </a:p>
        </p:txBody>
      </p:sp>
      <p:sp>
        <p:nvSpPr>
          <p:cNvPr id="4" name="矩形 3">
            <a:extLst>
              <a:ext uri="{FF2B5EF4-FFF2-40B4-BE49-F238E27FC236}">
                <a16:creationId xmlns:a16="http://schemas.microsoft.com/office/drawing/2014/main" id="{DC0358B2-43D5-41A1-A2AF-92C3996028F7}"/>
              </a:ext>
            </a:extLst>
          </p:cNvPr>
          <p:cNvSpPr/>
          <p:nvPr/>
        </p:nvSpPr>
        <p:spPr>
          <a:xfrm>
            <a:off x="947865" y="1336943"/>
            <a:ext cx="3251980" cy="400110"/>
          </a:xfrm>
          <a:prstGeom prst="rect">
            <a:avLst/>
          </a:prstGeom>
          <a:noFill/>
        </p:spPr>
        <p:txBody>
          <a:bodyPr wrap="square" lIns="91440" tIns="45720" rIns="91440" bIns="45720">
            <a:spAutoFit/>
          </a:bodyPr>
          <a:lstStyle/>
          <a:p>
            <a:r>
              <a:rPr lang="en-US" altLang="zh-CN" sz="2000" b="1" dirty="0">
                <a:solidFill>
                  <a:schemeClr val="accent2">
                    <a:lumMod val="75000"/>
                  </a:schemeClr>
                </a:solidFill>
              </a:rPr>
              <a:t>1</a:t>
            </a:r>
            <a:r>
              <a:rPr lang="zh-CN" altLang="en-US" sz="2000" b="1" dirty="0">
                <a:solidFill>
                  <a:schemeClr val="accent2">
                    <a:lumMod val="75000"/>
                  </a:schemeClr>
                </a:solidFill>
              </a:rPr>
              <a:t>、数据来源：</a:t>
            </a:r>
            <a:r>
              <a:rPr lang="en-US" altLang="zh-CN" sz="2000" b="1" dirty="0" err="1">
                <a:solidFill>
                  <a:schemeClr val="accent2">
                    <a:lumMod val="75000"/>
                  </a:schemeClr>
                </a:solidFill>
              </a:rPr>
              <a:t>postgresql</a:t>
            </a:r>
            <a:endParaRPr lang="zh-CN" altLang="en-US" sz="2000" b="1" dirty="0">
              <a:solidFill>
                <a:schemeClr val="accent2">
                  <a:lumMod val="75000"/>
                </a:schemeClr>
              </a:solidFill>
            </a:endParaRPr>
          </a:p>
        </p:txBody>
      </p:sp>
      <p:sp>
        <p:nvSpPr>
          <p:cNvPr id="5" name="矩形 4">
            <a:extLst>
              <a:ext uri="{FF2B5EF4-FFF2-40B4-BE49-F238E27FC236}">
                <a16:creationId xmlns:a16="http://schemas.microsoft.com/office/drawing/2014/main" id="{18BC5EA5-B751-4883-A4D2-AFA2A03F2AC3}"/>
              </a:ext>
            </a:extLst>
          </p:cNvPr>
          <p:cNvSpPr/>
          <p:nvPr/>
        </p:nvSpPr>
        <p:spPr>
          <a:xfrm>
            <a:off x="968126" y="1898922"/>
            <a:ext cx="3211457" cy="400110"/>
          </a:xfrm>
          <a:prstGeom prst="rect">
            <a:avLst/>
          </a:prstGeom>
          <a:noFill/>
        </p:spPr>
        <p:txBody>
          <a:bodyPr wrap="square" lIns="91440" tIns="45720" rIns="91440" bIns="45720">
            <a:spAutoFit/>
          </a:bodyPr>
          <a:lstStyle/>
          <a:p>
            <a:r>
              <a:rPr lang="en-US" altLang="zh-CN" sz="2000" b="1" dirty="0">
                <a:solidFill>
                  <a:schemeClr val="accent2">
                    <a:lumMod val="75000"/>
                  </a:schemeClr>
                </a:solidFill>
              </a:rPr>
              <a:t>2</a:t>
            </a:r>
            <a:r>
              <a:rPr lang="zh-CN" altLang="en-US" sz="2000" b="1" dirty="0">
                <a:solidFill>
                  <a:schemeClr val="accent2">
                    <a:lumMod val="75000"/>
                  </a:schemeClr>
                </a:solidFill>
              </a:rPr>
              <a:t>、发布引擎：</a:t>
            </a:r>
            <a:r>
              <a:rPr lang="en-US" altLang="zh-CN" sz="2000" b="1" dirty="0" err="1">
                <a:solidFill>
                  <a:schemeClr val="accent2">
                    <a:lumMod val="75000"/>
                  </a:schemeClr>
                </a:solidFill>
              </a:rPr>
              <a:t>geoserver</a:t>
            </a:r>
            <a:endParaRPr lang="zh-CN" altLang="en-US" sz="2000" b="1" dirty="0">
              <a:solidFill>
                <a:schemeClr val="accent2">
                  <a:lumMod val="75000"/>
                </a:schemeClr>
              </a:solidFill>
            </a:endParaRPr>
          </a:p>
        </p:txBody>
      </p:sp>
      <p:sp>
        <p:nvSpPr>
          <p:cNvPr id="6" name="矩形 5">
            <a:extLst>
              <a:ext uri="{FF2B5EF4-FFF2-40B4-BE49-F238E27FC236}">
                <a16:creationId xmlns:a16="http://schemas.microsoft.com/office/drawing/2014/main" id="{BF46869F-8DC4-430E-9770-91A33731C52C}"/>
              </a:ext>
            </a:extLst>
          </p:cNvPr>
          <p:cNvSpPr/>
          <p:nvPr/>
        </p:nvSpPr>
        <p:spPr>
          <a:xfrm>
            <a:off x="947865" y="2440053"/>
            <a:ext cx="3080668" cy="400110"/>
          </a:xfrm>
          <a:prstGeom prst="rect">
            <a:avLst/>
          </a:prstGeom>
          <a:noFill/>
        </p:spPr>
        <p:txBody>
          <a:bodyPr wrap="square" lIns="91440" tIns="45720" rIns="91440" bIns="45720">
            <a:spAutoFit/>
          </a:bodyPr>
          <a:lstStyle/>
          <a:p>
            <a:r>
              <a:rPr lang="en-US" altLang="zh-CN" sz="2000" b="1" dirty="0">
                <a:solidFill>
                  <a:schemeClr val="accent2">
                    <a:lumMod val="75000"/>
                  </a:schemeClr>
                </a:solidFill>
              </a:rPr>
              <a:t>3</a:t>
            </a:r>
            <a:r>
              <a:rPr lang="zh-CN" altLang="en-US" sz="2000" b="1" dirty="0">
                <a:solidFill>
                  <a:schemeClr val="accent2">
                    <a:lumMod val="75000"/>
                  </a:schemeClr>
                </a:solidFill>
              </a:rPr>
              <a:t>、发布方式：</a:t>
            </a:r>
            <a:r>
              <a:rPr lang="en-US" altLang="zh-CN" sz="2000" b="1" dirty="0">
                <a:solidFill>
                  <a:schemeClr val="accent2">
                    <a:lumMod val="75000"/>
                  </a:schemeClr>
                </a:solidFill>
              </a:rPr>
              <a:t>WFS</a:t>
            </a:r>
            <a:r>
              <a:rPr lang="zh-CN" altLang="en-US" sz="2000" b="1" dirty="0">
                <a:solidFill>
                  <a:schemeClr val="accent2">
                    <a:lumMod val="75000"/>
                  </a:schemeClr>
                </a:solidFill>
              </a:rPr>
              <a:t>服务</a:t>
            </a:r>
          </a:p>
        </p:txBody>
      </p:sp>
      <p:sp>
        <p:nvSpPr>
          <p:cNvPr id="13" name="矩形: 圆角 12">
            <a:extLst>
              <a:ext uri="{FF2B5EF4-FFF2-40B4-BE49-F238E27FC236}">
                <a16:creationId xmlns:a16="http://schemas.microsoft.com/office/drawing/2014/main" id="{2E35B011-7436-4FD1-B9BD-1D23EB85079E}"/>
              </a:ext>
            </a:extLst>
          </p:cNvPr>
          <p:cNvSpPr/>
          <p:nvPr/>
        </p:nvSpPr>
        <p:spPr>
          <a:xfrm>
            <a:off x="1597825" y="2944827"/>
            <a:ext cx="2561498" cy="49410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a:t>PostgreSQL</a:t>
            </a:r>
            <a:endParaRPr kumimoji="1" lang="zh-CN" altLang="en-US" sz="2800" b="1" dirty="0"/>
          </a:p>
        </p:txBody>
      </p:sp>
      <p:sp>
        <p:nvSpPr>
          <p:cNvPr id="14" name="矩形: 圆角 13">
            <a:extLst>
              <a:ext uri="{FF2B5EF4-FFF2-40B4-BE49-F238E27FC236}">
                <a16:creationId xmlns:a16="http://schemas.microsoft.com/office/drawing/2014/main" id="{ACB092EC-0805-4899-B2BE-E7FDC38029D2}"/>
              </a:ext>
            </a:extLst>
          </p:cNvPr>
          <p:cNvSpPr/>
          <p:nvPr/>
        </p:nvSpPr>
        <p:spPr>
          <a:xfrm>
            <a:off x="1597824" y="3925398"/>
            <a:ext cx="2548233" cy="47259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a:t>GeoServer</a:t>
            </a:r>
            <a:endParaRPr kumimoji="1" lang="zh-CN" altLang="en-US" sz="2800" b="1" dirty="0"/>
          </a:p>
        </p:txBody>
      </p:sp>
      <p:sp>
        <p:nvSpPr>
          <p:cNvPr id="16" name="箭头: 右 15">
            <a:extLst>
              <a:ext uri="{FF2B5EF4-FFF2-40B4-BE49-F238E27FC236}">
                <a16:creationId xmlns:a16="http://schemas.microsoft.com/office/drawing/2014/main" id="{2EAACE3D-199B-4DB5-973E-9A328193B247}"/>
              </a:ext>
            </a:extLst>
          </p:cNvPr>
          <p:cNvSpPr/>
          <p:nvPr/>
        </p:nvSpPr>
        <p:spPr>
          <a:xfrm rot="5400000">
            <a:off x="2578523" y="4574330"/>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7" name="箭头: 右 16">
            <a:extLst>
              <a:ext uri="{FF2B5EF4-FFF2-40B4-BE49-F238E27FC236}">
                <a16:creationId xmlns:a16="http://schemas.microsoft.com/office/drawing/2014/main" id="{2C459995-72EE-4D72-8671-A8549A1895DB}"/>
              </a:ext>
            </a:extLst>
          </p:cNvPr>
          <p:cNvSpPr/>
          <p:nvPr/>
        </p:nvSpPr>
        <p:spPr>
          <a:xfrm rot="5400000">
            <a:off x="2647387" y="3504828"/>
            <a:ext cx="449110"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矩形: 圆角 17">
            <a:extLst>
              <a:ext uri="{FF2B5EF4-FFF2-40B4-BE49-F238E27FC236}">
                <a16:creationId xmlns:a16="http://schemas.microsoft.com/office/drawing/2014/main" id="{7CEC3577-4B22-4A57-9F6B-06FFBFFFFD63}"/>
              </a:ext>
            </a:extLst>
          </p:cNvPr>
          <p:cNvSpPr/>
          <p:nvPr/>
        </p:nvSpPr>
        <p:spPr>
          <a:xfrm>
            <a:off x="1597823" y="4997053"/>
            <a:ext cx="2548233" cy="45317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Udig</a:t>
            </a:r>
            <a:r>
              <a:rPr kumimoji="1" lang="zh-CN" altLang="en-US" sz="2800" b="1" dirty="0"/>
              <a:t>样式修改</a:t>
            </a:r>
          </a:p>
        </p:txBody>
      </p:sp>
      <p:sp>
        <p:nvSpPr>
          <p:cNvPr id="20" name="箭头: 右 19">
            <a:extLst>
              <a:ext uri="{FF2B5EF4-FFF2-40B4-BE49-F238E27FC236}">
                <a16:creationId xmlns:a16="http://schemas.microsoft.com/office/drawing/2014/main" id="{C68A8E8E-0AF3-44F7-BE80-9437586CA639}"/>
              </a:ext>
            </a:extLst>
          </p:cNvPr>
          <p:cNvSpPr/>
          <p:nvPr/>
        </p:nvSpPr>
        <p:spPr>
          <a:xfrm rot="5400000">
            <a:off x="2563221" y="5614336"/>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1" name="矩形: 圆角 20">
            <a:extLst>
              <a:ext uri="{FF2B5EF4-FFF2-40B4-BE49-F238E27FC236}">
                <a16:creationId xmlns:a16="http://schemas.microsoft.com/office/drawing/2014/main" id="{43F35227-E86C-43C8-BBF8-053EA053CE68}"/>
              </a:ext>
            </a:extLst>
          </p:cNvPr>
          <p:cNvSpPr/>
          <p:nvPr/>
        </p:nvSpPr>
        <p:spPr>
          <a:xfrm>
            <a:off x="1597825" y="6049280"/>
            <a:ext cx="2561498" cy="52507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b="1" dirty="0"/>
              <a:t>图层组发布</a:t>
            </a:r>
          </a:p>
        </p:txBody>
      </p:sp>
      <p:pic>
        <p:nvPicPr>
          <p:cNvPr id="7" name="图片 6">
            <a:extLst>
              <a:ext uri="{FF2B5EF4-FFF2-40B4-BE49-F238E27FC236}">
                <a16:creationId xmlns:a16="http://schemas.microsoft.com/office/drawing/2014/main" id="{ABDFC998-96A1-40B6-8E53-B2B86971A0B3}"/>
              </a:ext>
            </a:extLst>
          </p:cNvPr>
          <p:cNvPicPr>
            <a:picLocks noChangeAspect="1"/>
          </p:cNvPicPr>
          <p:nvPr/>
        </p:nvPicPr>
        <p:blipFill>
          <a:blip r:embed="rId2"/>
          <a:stretch>
            <a:fillRect/>
          </a:stretch>
        </p:blipFill>
        <p:spPr>
          <a:xfrm>
            <a:off x="5092868" y="1293376"/>
            <a:ext cx="4690228" cy="3466016"/>
          </a:xfrm>
          <a:prstGeom prst="rect">
            <a:avLst/>
          </a:prstGeom>
        </p:spPr>
      </p:pic>
      <p:pic>
        <p:nvPicPr>
          <p:cNvPr id="9" name="图片 8">
            <a:extLst>
              <a:ext uri="{FF2B5EF4-FFF2-40B4-BE49-F238E27FC236}">
                <a16:creationId xmlns:a16="http://schemas.microsoft.com/office/drawing/2014/main" id="{EC8ACBEF-E6C9-47C3-93E1-7EA16042F845}"/>
              </a:ext>
            </a:extLst>
          </p:cNvPr>
          <p:cNvPicPr>
            <a:picLocks noChangeAspect="1"/>
          </p:cNvPicPr>
          <p:nvPr/>
        </p:nvPicPr>
        <p:blipFill rotWithShape="1">
          <a:blip r:embed="rId3"/>
          <a:srcRect l="-204" t="40234" r="21231"/>
          <a:stretch/>
        </p:blipFill>
        <p:spPr>
          <a:xfrm>
            <a:off x="6557045" y="3949837"/>
            <a:ext cx="5021521" cy="2774606"/>
          </a:xfrm>
          <a:prstGeom prst="rect">
            <a:avLst/>
          </a:prstGeom>
        </p:spPr>
      </p:pic>
    </p:spTree>
    <p:extLst>
      <p:ext uri="{BB962C8B-B14F-4D97-AF65-F5344CB8AC3E}">
        <p14:creationId xmlns:p14="http://schemas.microsoft.com/office/powerpoint/2010/main" val="2443736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05</a:t>
            </a:r>
            <a:r>
              <a:rPr kumimoji="1" lang="zh-CN" altLang="en-US" sz="2800" dirty="0"/>
              <a:t> 详细设计</a:t>
            </a:r>
            <a:r>
              <a:rPr kumimoji="1" lang="en-US" altLang="zh-CN" sz="2800" dirty="0"/>
              <a:t>-</a:t>
            </a:r>
            <a:r>
              <a:rPr kumimoji="1" lang="zh-CN" altLang="en-US" sz="2800" dirty="0"/>
              <a:t>地图服务</a:t>
            </a:r>
            <a:r>
              <a:rPr kumimoji="1" lang="en-US" altLang="zh-CN" sz="2800" dirty="0"/>
              <a:t>-</a:t>
            </a:r>
            <a:r>
              <a:rPr kumimoji="1" lang="zh-CN" altLang="en-US" sz="2800" dirty="0"/>
              <a:t>空间地理数据展示</a:t>
            </a:r>
          </a:p>
        </p:txBody>
      </p:sp>
      <p:sp>
        <p:nvSpPr>
          <p:cNvPr id="4" name="矩形 3">
            <a:extLst>
              <a:ext uri="{FF2B5EF4-FFF2-40B4-BE49-F238E27FC236}">
                <a16:creationId xmlns:a16="http://schemas.microsoft.com/office/drawing/2014/main" id="{DC0358B2-43D5-41A1-A2AF-92C3996028F7}"/>
              </a:ext>
            </a:extLst>
          </p:cNvPr>
          <p:cNvSpPr/>
          <p:nvPr/>
        </p:nvSpPr>
        <p:spPr>
          <a:xfrm>
            <a:off x="600624" y="1594360"/>
            <a:ext cx="4723730" cy="461665"/>
          </a:xfrm>
          <a:prstGeom prst="rect">
            <a:avLst/>
          </a:prstGeom>
          <a:noFill/>
        </p:spPr>
        <p:txBody>
          <a:bodyPr wrap="square" lIns="91440" tIns="45720" rIns="91440" bIns="45720">
            <a:spAutoFit/>
          </a:bodyPr>
          <a:lstStyle/>
          <a:p>
            <a:r>
              <a:rPr lang="en-US" altLang="zh-CN" sz="2000" b="1" dirty="0">
                <a:solidFill>
                  <a:schemeClr val="accent2">
                    <a:lumMod val="75000"/>
                  </a:schemeClr>
                </a:solidFill>
              </a:rPr>
              <a:t>1</a:t>
            </a:r>
            <a:r>
              <a:rPr lang="zh-CN" altLang="en-US" sz="2000" b="1" dirty="0">
                <a:solidFill>
                  <a:schemeClr val="accent2">
                    <a:lumMod val="75000"/>
                  </a:schemeClr>
                </a:solidFill>
              </a:rPr>
              <a:t>、展示方式：</a:t>
            </a:r>
            <a:r>
              <a:rPr lang="en-US" altLang="zh-CN" sz="2000" b="1" dirty="0" err="1">
                <a:solidFill>
                  <a:schemeClr val="accent2">
                    <a:lumMod val="75000"/>
                  </a:schemeClr>
                </a:solidFill>
              </a:rPr>
              <a:t>openlayers+</a:t>
            </a:r>
            <a:r>
              <a:rPr lang="en-US" altLang="zh-CN" sz="2400" b="1" dirty="0" err="1">
                <a:solidFill>
                  <a:schemeClr val="accent2">
                    <a:lumMod val="75000"/>
                  </a:schemeClr>
                </a:solidFill>
              </a:rPr>
              <a:t>echarts</a:t>
            </a:r>
            <a:endParaRPr lang="en-US" altLang="zh-CN" sz="2000" b="1" dirty="0">
              <a:solidFill>
                <a:schemeClr val="accent2">
                  <a:lumMod val="75000"/>
                </a:schemeClr>
              </a:solidFill>
            </a:endParaRPr>
          </a:p>
        </p:txBody>
      </p:sp>
      <p:sp>
        <p:nvSpPr>
          <p:cNvPr id="13" name="矩形: 圆角 12">
            <a:extLst>
              <a:ext uri="{FF2B5EF4-FFF2-40B4-BE49-F238E27FC236}">
                <a16:creationId xmlns:a16="http://schemas.microsoft.com/office/drawing/2014/main" id="{2E35B011-7436-4FD1-B9BD-1D23EB85079E}"/>
              </a:ext>
            </a:extLst>
          </p:cNvPr>
          <p:cNvSpPr/>
          <p:nvPr/>
        </p:nvSpPr>
        <p:spPr>
          <a:xfrm>
            <a:off x="1565806" y="2362150"/>
            <a:ext cx="2561498" cy="49410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a:t>PostgreSQL</a:t>
            </a:r>
            <a:endParaRPr kumimoji="1" lang="zh-CN" altLang="en-US" sz="2800" b="1" dirty="0"/>
          </a:p>
        </p:txBody>
      </p:sp>
      <p:sp>
        <p:nvSpPr>
          <p:cNvPr id="14" name="矩形: 圆角 13">
            <a:extLst>
              <a:ext uri="{FF2B5EF4-FFF2-40B4-BE49-F238E27FC236}">
                <a16:creationId xmlns:a16="http://schemas.microsoft.com/office/drawing/2014/main" id="{ACB092EC-0805-4899-B2BE-E7FDC38029D2}"/>
              </a:ext>
            </a:extLst>
          </p:cNvPr>
          <p:cNvSpPr/>
          <p:nvPr/>
        </p:nvSpPr>
        <p:spPr>
          <a:xfrm>
            <a:off x="1565805" y="3342721"/>
            <a:ext cx="2548233" cy="47259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a:t>GeoServer</a:t>
            </a:r>
            <a:endParaRPr kumimoji="1" lang="zh-CN" altLang="en-US" sz="2800" b="1" dirty="0"/>
          </a:p>
        </p:txBody>
      </p:sp>
      <p:sp>
        <p:nvSpPr>
          <p:cNvPr id="16" name="箭头: 右 15">
            <a:extLst>
              <a:ext uri="{FF2B5EF4-FFF2-40B4-BE49-F238E27FC236}">
                <a16:creationId xmlns:a16="http://schemas.microsoft.com/office/drawing/2014/main" id="{2EAACE3D-199B-4DB5-973E-9A328193B247}"/>
              </a:ext>
            </a:extLst>
          </p:cNvPr>
          <p:cNvSpPr/>
          <p:nvPr/>
        </p:nvSpPr>
        <p:spPr>
          <a:xfrm rot="5400000">
            <a:off x="1794150" y="3969843"/>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7" name="箭头: 右 16">
            <a:extLst>
              <a:ext uri="{FF2B5EF4-FFF2-40B4-BE49-F238E27FC236}">
                <a16:creationId xmlns:a16="http://schemas.microsoft.com/office/drawing/2014/main" id="{2C459995-72EE-4D72-8671-A8549A1895DB}"/>
              </a:ext>
            </a:extLst>
          </p:cNvPr>
          <p:cNvSpPr/>
          <p:nvPr/>
        </p:nvSpPr>
        <p:spPr>
          <a:xfrm rot="5400000">
            <a:off x="2615368" y="2922151"/>
            <a:ext cx="449110"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矩形: 圆角 17">
            <a:extLst>
              <a:ext uri="{FF2B5EF4-FFF2-40B4-BE49-F238E27FC236}">
                <a16:creationId xmlns:a16="http://schemas.microsoft.com/office/drawing/2014/main" id="{7CEC3577-4B22-4A57-9F6B-06FFBFFFFD63}"/>
              </a:ext>
            </a:extLst>
          </p:cNvPr>
          <p:cNvSpPr/>
          <p:nvPr/>
        </p:nvSpPr>
        <p:spPr>
          <a:xfrm>
            <a:off x="291688" y="4436186"/>
            <a:ext cx="2548233" cy="45317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a:t>OpenLayers</a:t>
            </a:r>
            <a:endParaRPr kumimoji="1" lang="zh-CN" altLang="en-US" sz="2800" b="1" dirty="0"/>
          </a:p>
        </p:txBody>
      </p:sp>
      <p:sp>
        <p:nvSpPr>
          <p:cNvPr id="20" name="箭头: 右 19">
            <a:extLst>
              <a:ext uri="{FF2B5EF4-FFF2-40B4-BE49-F238E27FC236}">
                <a16:creationId xmlns:a16="http://schemas.microsoft.com/office/drawing/2014/main" id="{C68A8E8E-0AF3-44F7-BE80-9437586CA639}"/>
              </a:ext>
            </a:extLst>
          </p:cNvPr>
          <p:cNvSpPr/>
          <p:nvPr/>
        </p:nvSpPr>
        <p:spPr>
          <a:xfrm rot="5400000">
            <a:off x="1257086" y="5053469"/>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1" name="矩形: 圆角 20">
            <a:extLst>
              <a:ext uri="{FF2B5EF4-FFF2-40B4-BE49-F238E27FC236}">
                <a16:creationId xmlns:a16="http://schemas.microsoft.com/office/drawing/2014/main" id="{43F35227-E86C-43C8-BBF8-053EA053CE68}"/>
              </a:ext>
            </a:extLst>
          </p:cNvPr>
          <p:cNvSpPr/>
          <p:nvPr/>
        </p:nvSpPr>
        <p:spPr>
          <a:xfrm>
            <a:off x="946829" y="5459704"/>
            <a:ext cx="3970117" cy="52507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b="1" dirty="0"/>
              <a:t>前端展示</a:t>
            </a:r>
          </a:p>
        </p:txBody>
      </p:sp>
      <p:sp>
        <p:nvSpPr>
          <p:cNvPr id="15" name="箭头: 右 14">
            <a:extLst>
              <a:ext uri="{FF2B5EF4-FFF2-40B4-BE49-F238E27FC236}">
                <a16:creationId xmlns:a16="http://schemas.microsoft.com/office/drawing/2014/main" id="{3FDB9E9B-28CA-45A2-8465-373C417BDCA8}"/>
              </a:ext>
            </a:extLst>
          </p:cNvPr>
          <p:cNvSpPr/>
          <p:nvPr/>
        </p:nvSpPr>
        <p:spPr>
          <a:xfrm rot="5400000">
            <a:off x="3278531" y="3928305"/>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9" name="矩形: 圆角 18">
            <a:extLst>
              <a:ext uri="{FF2B5EF4-FFF2-40B4-BE49-F238E27FC236}">
                <a16:creationId xmlns:a16="http://schemas.microsoft.com/office/drawing/2014/main" id="{15431AD0-4AC1-4B3A-B540-389480D9A38B}"/>
              </a:ext>
            </a:extLst>
          </p:cNvPr>
          <p:cNvSpPr/>
          <p:nvPr/>
        </p:nvSpPr>
        <p:spPr>
          <a:xfrm>
            <a:off x="2992321" y="4436186"/>
            <a:ext cx="2548233" cy="45317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a:t>ECharts</a:t>
            </a:r>
            <a:endParaRPr kumimoji="1" lang="zh-CN" altLang="en-US" sz="2800" b="1" dirty="0"/>
          </a:p>
        </p:txBody>
      </p:sp>
      <p:sp>
        <p:nvSpPr>
          <p:cNvPr id="22" name="箭头: 右 21">
            <a:extLst>
              <a:ext uri="{FF2B5EF4-FFF2-40B4-BE49-F238E27FC236}">
                <a16:creationId xmlns:a16="http://schemas.microsoft.com/office/drawing/2014/main" id="{2D00BBD6-6A2D-420D-A245-CF6E2B667B4E}"/>
              </a:ext>
            </a:extLst>
          </p:cNvPr>
          <p:cNvSpPr/>
          <p:nvPr/>
        </p:nvSpPr>
        <p:spPr>
          <a:xfrm rot="5400000">
            <a:off x="3973018" y="5056468"/>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pic>
        <p:nvPicPr>
          <p:cNvPr id="8" name="图片 7">
            <a:extLst>
              <a:ext uri="{FF2B5EF4-FFF2-40B4-BE49-F238E27FC236}">
                <a16:creationId xmlns:a16="http://schemas.microsoft.com/office/drawing/2014/main" id="{14FAF49D-FFBB-441E-9EED-959D3585BDB0}"/>
              </a:ext>
            </a:extLst>
          </p:cNvPr>
          <p:cNvPicPr>
            <a:picLocks noChangeAspect="1"/>
          </p:cNvPicPr>
          <p:nvPr/>
        </p:nvPicPr>
        <p:blipFill>
          <a:blip r:embed="rId2"/>
          <a:stretch>
            <a:fillRect/>
          </a:stretch>
        </p:blipFill>
        <p:spPr>
          <a:xfrm>
            <a:off x="5977441" y="1171499"/>
            <a:ext cx="5831015" cy="2875404"/>
          </a:xfrm>
          <a:prstGeom prst="rect">
            <a:avLst/>
          </a:prstGeom>
        </p:spPr>
      </p:pic>
      <p:pic>
        <p:nvPicPr>
          <p:cNvPr id="11" name="图片 10">
            <a:extLst>
              <a:ext uri="{FF2B5EF4-FFF2-40B4-BE49-F238E27FC236}">
                <a16:creationId xmlns:a16="http://schemas.microsoft.com/office/drawing/2014/main" id="{9E75DCBC-E789-489A-A6C9-5D7805731677}"/>
              </a:ext>
            </a:extLst>
          </p:cNvPr>
          <p:cNvPicPr>
            <a:picLocks noChangeAspect="1"/>
          </p:cNvPicPr>
          <p:nvPr/>
        </p:nvPicPr>
        <p:blipFill rotWithShape="1">
          <a:blip r:embed="rId3"/>
          <a:srcRect t="6151" b="4598"/>
          <a:stretch/>
        </p:blipFill>
        <p:spPr>
          <a:xfrm>
            <a:off x="7183540" y="4032015"/>
            <a:ext cx="4217508" cy="2825985"/>
          </a:xfrm>
          <a:prstGeom prst="rect">
            <a:avLst/>
          </a:prstGeom>
        </p:spPr>
      </p:pic>
    </p:spTree>
    <p:extLst>
      <p:ext uri="{BB962C8B-B14F-4D97-AF65-F5344CB8AC3E}">
        <p14:creationId xmlns:p14="http://schemas.microsoft.com/office/powerpoint/2010/main" val="121019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06</a:t>
            </a:r>
            <a:r>
              <a:rPr kumimoji="1" lang="zh-CN" altLang="en-US" sz="2800" dirty="0"/>
              <a:t> 编码和测试</a:t>
            </a:r>
            <a:r>
              <a:rPr kumimoji="1" lang="en-US" altLang="zh-CN" sz="2800" dirty="0"/>
              <a:t>-</a:t>
            </a:r>
            <a:r>
              <a:rPr kumimoji="1" lang="zh-CN" altLang="en-US" sz="2800" dirty="0"/>
              <a:t>主要</a:t>
            </a:r>
            <a:r>
              <a:rPr kumimoji="1" lang="en-US" altLang="zh-CN" sz="2800" dirty="0"/>
              <a:t>UML</a:t>
            </a:r>
            <a:r>
              <a:rPr kumimoji="1" lang="zh-CN" altLang="en-US" sz="2800" dirty="0"/>
              <a:t>类图</a:t>
            </a:r>
          </a:p>
        </p:txBody>
      </p:sp>
      <p:pic>
        <p:nvPicPr>
          <p:cNvPr id="9" name="图片 8">
            <a:extLst>
              <a:ext uri="{FF2B5EF4-FFF2-40B4-BE49-F238E27FC236}">
                <a16:creationId xmlns:a16="http://schemas.microsoft.com/office/drawing/2014/main" id="{C9252524-287C-45DF-9DA5-369AE97EB7D8}"/>
              </a:ext>
            </a:extLst>
          </p:cNvPr>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0" y="1185363"/>
            <a:ext cx="12092473" cy="5414404"/>
          </a:xfrm>
          <a:prstGeom prst="rect">
            <a:avLst/>
          </a:prstGeom>
          <a:noFill/>
          <a:ln>
            <a:noFill/>
          </a:ln>
        </p:spPr>
      </p:pic>
    </p:spTree>
    <p:extLst>
      <p:ext uri="{BB962C8B-B14F-4D97-AF65-F5344CB8AC3E}">
        <p14:creationId xmlns:p14="http://schemas.microsoft.com/office/powerpoint/2010/main" val="1355803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06</a:t>
            </a:r>
            <a:r>
              <a:rPr kumimoji="1" lang="zh-CN" altLang="en-US" sz="2800" dirty="0"/>
              <a:t> 编码和测试</a:t>
            </a:r>
            <a:r>
              <a:rPr kumimoji="1" lang="en-US" altLang="zh-CN" sz="2800" dirty="0"/>
              <a:t>-</a:t>
            </a:r>
            <a:r>
              <a:rPr kumimoji="1" lang="zh-CN" altLang="en-US" sz="2800" dirty="0"/>
              <a:t>黑盒测试</a:t>
            </a:r>
          </a:p>
        </p:txBody>
      </p:sp>
      <p:sp>
        <p:nvSpPr>
          <p:cNvPr id="7" name="矩形 6">
            <a:extLst>
              <a:ext uri="{FF2B5EF4-FFF2-40B4-BE49-F238E27FC236}">
                <a16:creationId xmlns:a16="http://schemas.microsoft.com/office/drawing/2014/main" id="{4FD8EB59-8521-4D1D-B8B8-FA40DFA69DBF}"/>
              </a:ext>
            </a:extLst>
          </p:cNvPr>
          <p:cNvSpPr/>
          <p:nvPr/>
        </p:nvSpPr>
        <p:spPr>
          <a:xfrm>
            <a:off x="794999" y="1839723"/>
            <a:ext cx="3385116" cy="434844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sz="2400" dirty="0">
                <a:latin typeface="宋体" panose="02010600030101010101" pitchFamily="2" charset="-122"/>
                <a:ea typeface="宋体" panose="02010600030101010101" pitchFamily="2" charset="-122"/>
              </a:rPr>
              <a:t>    测试方法主要为黑盒测试在完全不考虑系统内部结构如何对系统各功能模块进行测试。以用户的角度通过编写测试用例对系统各个模块进行测试来观测系统是否有异常和能够达到预期效果。</a:t>
            </a:r>
          </a:p>
        </p:txBody>
      </p:sp>
      <p:graphicFrame>
        <p:nvGraphicFramePr>
          <p:cNvPr id="16" name="表格 15">
            <a:extLst>
              <a:ext uri="{FF2B5EF4-FFF2-40B4-BE49-F238E27FC236}">
                <a16:creationId xmlns:a16="http://schemas.microsoft.com/office/drawing/2014/main" id="{AD16BFE7-DB9B-4E47-BDB1-61A9E8698833}"/>
              </a:ext>
            </a:extLst>
          </p:cNvPr>
          <p:cNvGraphicFramePr>
            <a:graphicFrameLocks noGrp="1"/>
          </p:cNvGraphicFramePr>
          <p:nvPr>
            <p:extLst>
              <p:ext uri="{D42A27DB-BD31-4B8C-83A1-F6EECF244321}">
                <p14:modId xmlns:p14="http://schemas.microsoft.com/office/powerpoint/2010/main" val="1637562773"/>
              </p:ext>
            </p:extLst>
          </p:nvPr>
        </p:nvGraphicFramePr>
        <p:xfrm>
          <a:off x="4848809" y="1427362"/>
          <a:ext cx="6326155" cy="2538148"/>
        </p:xfrm>
        <a:graphic>
          <a:graphicData uri="http://schemas.openxmlformats.org/drawingml/2006/table">
            <a:tbl>
              <a:tblPr firstRow="1" firstCol="1" bandRow="1">
                <a:tableStyleId>{5C22544A-7EE6-4342-B048-85BDC9FD1C3A}</a:tableStyleId>
              </a:tblPr>
              <a:tblGrid>
                <a:gridCol w="1301923">
                  <a:extLst>
                    <a:ext uri="{9D8B030D-6E8A-4147-A177-3AD203B41FA5}">
                      <a16:colId xmlns:a16="http://schemas.microsoft.com/office/drawing/2014/main" val="2683590744"/>
                    </a:ext>
                  </a:extLst>
                </a:gridCol>
                <a:gridCol w="5024232">
                  <a:extLst>
                    <a:ext uri="{9D8B030D-6E8A-4147-A177-3AD203B41FA5}">
                      <a16:colId xmlns:a16="http://schemas.microsoft.com/office/drawing/2014/main" val="3049387308"/>
                    </a:ext>
                  </a:extLst>
                </a:gridCol>
              </a:tblGrid>
              <a:tr h="486809">
                <a:tc>
                  <a:txBody>
                    <a:bodyPr/>
                    <a:lstStyle/>
                    <a:p>
                      <a:pPr indent="0" algn="ctr">
                        <a:lnSpc>
                          <a:spcPts val="1800"/>
                        </a:lnSpc>
                      </a:pPr>
                      <a:r>
                        <a:rPr lang="zh-CN" sz="1400" kern="100">
                          <a:effectLst/>
                        </a:rPr>
                        <a:t>测试用例编号</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en-US" sz="1400" kern="100" dirty="0">
                          <a:effectLst/>
                        </a:rPr>
                        <a:t>01</a:t>
                      </a:r>
                      <a:r>
                        <a:rPr lang="zh-CN" altLang="en-US" sz="1400" kern="100" dirty="0">
                          <a:effectLst/>
                        </a:rPr>
                        <a:t>注册测试</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00804036"/>
                  </a:ext>
                </a:extLst>
              </a:tr>
              <a:tr h="313476">
                <a:tc>
                  <a:txBody>
                    <a:bodyPr/>
                    <a:lstStyle/>
                    <a:p>
                      <a:pPr indent="0" algn="ctr">
                        <a:lnSpc>
                          <a:spcPts val="1800"/>
                        </a:lnSpc>
                      </a:pPr>
                      <a:r>
                        <a:rPr lang="zh-CN" sz="1400" kern="100">
                          <a:effectLst/>
                        </a:rPr>
                        <a:t>测试内容</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用户能否正常注册</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819249061"/>
                  </a:ext>
                </a:extLst>
              </a:tr>
              <a:tr h="1080798">
                <a:tc>
                  <a:txBody>
                    <a:bodyPr/>
                    <a:lstStyle/>
                    <a:p>
                      <a:pPr indent="0" algn="ctr">
                        <a:lnSpc>
                          <a:spcPts val="1800"/>
                        </a:lnSpc>
                      </a:pPr>
                      <a:r>
                        <a:rPr lang="zh-CN" sz="1400" kern="100">
                          <a:effectLst/>
                        </a:rPr>
                        <a:t>测试步骤</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用户输入注册页面网站能否正常打开</a:t>
                      </a:r>
                      <a:endParaRPr lang="zh-CN" sz="1800" kern="100">
                        <a:effectLst/>
                      </a:endParaRPr>
                    </a:p>
                    <a:p>
                      <a:pPr indent="0" algn="ctr">
                        <a:lnSpc>
                          <a:spcPts val="1800"/>
                        </a:lnSpc>
                      </a:pPr>
                      <a:r>
                        <a:rPr lang="zh-CN" sz="1400" kern="100">
                          <a:effectLst/>
                        </a:rPr>
                        <a:t>点击注册按钮能否正常跳转注册页面</a:t>
                      </a:r>
                      <a:endParaRPr lang="zh-CN" sz="1800" kern="100">
                        <a:effectLst/>
                      </a:endParaRPr>
                    </a:p>
                    <a:p>
                      <a:pPr indent="0" algn="ctr">
                        <a:lnSpc>
                          <a:spcPts val="1800"/>
                        </a:lnSpc>
                      </a:pPr>
                      <a:r>
                        <a:rPr lang="zh-CN" sz="1400" kern="100">
                          <a:effectLst/>
                        </a:rPr>
                        <a:t>能否输入用户名密码验证码邮箱等</a:t>
                      </a:r>
                      <a:endParaRPr lang="zh-CN" sz="1800" kern="100">
                        <a:effectLst/>
                      </a:endParaRPr>
                    </a:p>
                    <a:p>
                      <a:pPr indent="0" algn="ctr">
                        <a:lnSpc>
                          <a:spcPts val="1800"/>
                        </a:lnSpc>
                      </a:pPr>
                      <a:r>
                        <a:rPr lang="zh-CN" sz="1400" kern="100">
                          <a:effectLst/>
                        </a:rPr>
                        <a:t>点击注册按钮能否注册成功</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416418222"/>
                  </a:ext>
                </a:extLst>
              </a:tr>
              <a:tr h="311932">
                <a:tc>
                  <a:txBody>
                    <a:bodyPr/>
                    <a:lstStyle/>
                    <a:p>
                      <a:pPr indent="0" algn="ctr">
                        <a:lnSpc>
                          <a:spcPts val="1800"/>
                        </a:lnSpc>
                      </a:pPr>
                      <a:r>
                        <a:rPr lang="zh-CN" sz="1400" kern="100">
                          <a:effectLst/>
                        </a:rPr>
                        <a:t>实际结果</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用户可正常注册</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801836100"/>
                  </a:ext>
                </a:extLst>
              </a:tr>
              <a:tr h="345133">
                <a:tc>
                  <a:txBody>
                    <a:bodyPr/>
                    <a:lstStyle/>
                    <a:p>
                      <a:pPr indent="0" algn="ctr">
                        <a:lnSpc>
                          <a:spcPts val="1800"/>
                        </a:lnSpc>
                      </a:pPr>
                      <a:r>
                        <a:rPr lang="zh-CN" sz="1400" kern="100">
                          <a:effectLst/>
                        </a:rPr>
                        <a:t>测试结论</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dirty="0">
                          <a:effectLst/>
                        </a:rPr>
                        <a:t>测试通过</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599616733"/>
                  </a:ext>
                </a:extLst>
              </a:tr>
            </a:tbl>
          </a:graphicData>
        </a:graphic>
      </p:graphicFrame>
      <p:graphicFrame>
        <p:nvGraphicFramePr>
          <p:cNvPr id="17" name="表格 16">
            <a:extLst>
              <a:ext uri="{FF2B5EF4-FFF2-40B4-BE49-F238E27FC236}">
                <a16:creationId xmlns:a16="http://schemas.microsoft.com/office/drawing/2014/main" id="{CDC67A0A-6124-4787-B8ED-3D7A7DF251D7}"/>
              </a:ext>
            </a:extLst>
          </p:cNvPr>
          <p:cNvGraphicFramePr>
            <a:graphicFrameLocks noGrp="1"/>
          </p:cNvGraphicFramePr>
          <p:nvPr>
            <p:extLst>
              <p:ext uri="{D42A27DB-BD31-4B8C-83A1-F6EECF244321}">
                <p14:modId xmlns:p14="http://schemas.microsoft.com/office/powerpoint/2010/main" val="3098272528"/>
              </p:ext>
            </p:extLst>
          </p:nvPr>
        </p:nvGraphicFramePr>
        <p:xfrm>
          <a:off x="5001209" y="1766595"/>
          <a:ext cx="6326155" cy="2827176"/>
        </p:xfrm>
        <a:graphic>
          <a:graphicData uri="http://schemas.openxmlformats.org/drawingml/2006/table">
            <a:tbl>
              <a:tblPr firstRow="1" firstCol="1" bandRow="1">
                <a:tableStyleId>{5C22544A-7EE6-4342-B048-85BDC9FD1C3A}</a:tableStyleId>
              </a:tblPr>
              <a:tblGrid>
                <a:gridCol w="1301923">
                  <a:extLst>
                    <a:ext uri="{9D8B030D-6E8A-4147-A177-3AD203B41FA5}">
                      <a16:colId xmlns:a16="http://schemas.microsoft.com/office/drawing/2014/main" val="354459334"/>
                    </a:ext>
                  </a:extLst>
                </a:gridCol>
                <a:gridCol w="5024232">
                  <a:extLst>
                    <a:ext uri="{9D8B030D-6E8A-4147-A177-3AD203B41FA5}">
                      <a16:colId xmlns:a16="http://schemas.microsoft.com/office/drawing/2014/main" val="2063573082"/>
                    </a:ext>
                  </a:extLst>
                </a:gridCol>
              </a:tblGrid>
              <a:tr h="405602">
                <a:tc>
                  <a:txBody>
                    <a:bodyPr/>
                    <a:lstStyle/>
                    <a:p>
                      <a:pPr indent="66675" algn="ctr">
                        <a:lnSpc>
                          <a:spcPts val="1800"/>
                        </a:lnSpc>
                      </a:pPr>
                      <a:r>
                        <a:rPr lang="zh-CN" sz="1400" kern="100" dirty="0">
                          <a:effectLst/>
                        </a:rPr>
                        <a:t>测试用例编号</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66675" algn="ctr">
                        <a:lnSpc>
                          <a:spcPts val="1800"/>
                        </a:lnSpc>
                      </a:pPr>
                      <a:r>
                        <a:rPr lang="en-US" sz="1400" kern="100" dirty="0">
                          <a:effectLst/>
                        </a:rPr>
                        <a:t>02</a:t>
                      </a:r>
                      <a:r>
                        <a:rPr lang="zh-CN" altLang="en-US" sz="1400" kern="100" dirty="0">
                          <a:effectLst/>
                        </a:rPr>
                        <a:t>登陆测试</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77934348"/>
                  </a:ext>
                </a:extLst>
              </a:tr>
              <a:tr h="370054">
                <a:tc>
                  <a:txBody>
                    <a:bodyPr/>
                    <a:lstStyle/>
                    <a:p>
                      <a:pPr indent="66675" algn="ctr">
                        <a:lnSpc>
                          <a:spcPts val="1800"/>
                        </a:lnSpc>
                      </a:pPr>
                      <a:r>
                        <a:rPr lang="zh-CN" sz="1400" kern="100">
                          <a:effectLst/>
                        </a:rPr>
                        <a:t>测试内容</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304800" algn="ctr">
                        <a:lnSpc>
                          <a:spcPts val="1800"/>
                        </a:lnSpc>
                      </a:pPr>
                      <a:r>
                        <a:rPr lang="zh-CN" sz="1400" kern="100" dirty="0">
                          <a:effectLst/>
                        </a:rPr>
                        <a:t>用户能否正常登陆</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515914693"/>
                  </a:ext>
                </a:extLst>
              </a:tr>
              <a:tr h="1275866">
                <a:tc>
                  <a:txBody>
                    <a:bodyPr/>
                    <a:lstStyle/>
                    <a:p>
                      <a:pPr indent="66675" algn="ctr">
                        <a:lnSpc>
                          <a:spcPts val="1800"/>
                        </a:lnSpc>
                      </a:pPr>
                      <a:r>
                        <a:rPr lang="zh-CN" sz="1400" kern="100">
                          <a:effectLst/>
                        </a:rPr>
                        <a:t>测试步骤</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304800" algn="ctr">
                        <a:lnSpc>
                          <a:spcPts val="1800"/>
                        </a:lnSpc>
                      </a:pPr>
                      <a:r>
                        <a:rPr lang="zh-CN" sz="1400" kern="100" dirty="0">
                          <a:effectLst/>
                        </a:rPr>
                        <a:t>用户输入登陆页面网站能否正常打开</a:t>
                      </a:r>
                      <a:endParaRPr lang="zh-CN" sz="1800" kern="100" dirty="0">
                        <a:effectLst/>
                      </a:endParaRPr>
                    </a:p>
                    <a:p>
                      <a:pPr indent="304800" algn="ctr">
                        <a:lnSpc>
                          <a:spcPts val="1800"/>
                        </a:lnSpc>
                      </a:pPr>
                      <a:r>
                        <a:rPr lang="zh-CN" sz="1400" kern="100" dirty="0">
                          <a:effectLst/>
                        </a:rPr>
                        <a:t>能否输入用户名密码验证码等</a:t>
                      </a:r>
                      <a:endParaRPr lang="zh-CN" sz="1800" kern="100" dirty="0">
                        <a:effectLst/>
                      </a:endParaRPr>
                    </a:p>
                    <a:p>
                      <a:pPr indent="304800" algn="ctr">
                        <a:lnSpc>
                          <a:spcPts val="1800"/>
                        </a:lnSpc>
                      </a:pPr>
                      <a:r>
                        <a:rPr lang="zh-CN" sz="1400" kern="100" dirty="0">
                          <a:effectLst/>
                        </a:rPr>
                        <a:t>点击等按钮能否登陆成功并跳转</a:t>
                      </a:r>
                      <a:endParaRPr lang="zh-CN" sz="1800" kern="100" dirty="0">
                        <a:effectLst/>
                      </a:endParaRPr>
                    </a:p>
                    <a:p>
                      <a:pPr indent="304800" algn="ctr">
                        <a:lnSpc>
                          <a:spcPts val="1800"/>
                        </a:lnSpc>
                      </a:pPr>
                      <a:r>
                        <a:rPr lang="zh-CN" sz="1400" kern="100" dirty="0">
                          <a:effectLst/>
                        </a:rPr>
                        <a:t>是否具有判断用户名或密码错误功能</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828412994"/>
                  </a:ext>
                </a:extLst>
              </a:tr>
              <a:tr h="368231">
                <a:tc>
                  <a:txBody>
                    <a:bodyPr/>
                    <a:lstStyle/>
                    <a:p>
                      <a:pPr indent="66675" algn="ctr">
                        <a:lnSpc>
                          <a:spcPts val="1800"/>
                        </a:lnSpc>
                      </a:pPr>
                      <a:r>
                        <a:rPr lang="zh-CN" sz="1400" kern="100">
                          <a:effectLst/>
                        </a:rPr>
                        <a:t>实际结果</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304800" algn="ctr">
                        <a:lnSpc>
                          <a:spcPts val="1800"/>
                        </a:lnSpc>
                      </a:pPr>
                      <a:r>
                        <a:rPr lang="zh-CN" sz="1400" kern="100" dirty="0">
                          <a:effectLst/>
                        </a:rPr>
                        <a:t>用户可正常登陆且登陆具有正常判定功能</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900917683"/>
                  </a:ext>
                </a:extLst>
              </a:tr>
              <a:tr h="407423">
                <a:tc>
                  <a:txBody>
                    <a:bodyPr/>
                    <a:lstStyle/>
                    <a:p>
                      <a:pPr indent="66675" algn="ctr">
                        <a:lnSpc>
                          <a:spcPts val="1800"/>
                        </a:lnSpc>
                      </a:pPr>
                      <a:r>
                        <a:rPr lang="zh-CN" sz="1400" kern="100">
                          <a:effectLst/>
                        </a:rPr>
                        <a:t>测试结论</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304800" algn="ctr">
                        <a:lnSpc>
                          <a:spcPts val="1800"/>
                        </a:lnSpc>
                      </a:pPr>
                      <a:r>
                        <a:rPr lang="zh-CN" sz="1400" kern="100" dirty="0">
                          <a:effectLst/>
                        </a:rPr>
                        <a:t>测试通过</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434538349"/>
                  </a:ext>
                </a:extLst>
              </a:tr>
            </a:tbl>
          </a:graphicData>
        </a:graphic>
      </p:graphicFrame>
      <p:graphicFrame>
        <p:nvGraphicFramePr>
          <p:cNvPr id="18" name="表格 17">
            <a:extLst>
              <a:ext uri="{FF2B5EF4-FFF2-40B4-BE49-F238E27FC236}">
                <a16:creationId xmlns:a16="http://schemas.microsoft.com/office/drawing/2014/main" id="{52C8EC4F-D130-4547-ABC9-237E15CECF39}"/>
              </a:ext>
            </a:extLst>
          </p:cNvPr>
          <p:cNvGraphicFramePr>
            <a:graphicFrameLocks noGrp="1"/>
          </p:cNvGraphicFramePr>
          <p:nvPr>
            <p:extLst>
              <p:ext uri="{D42A27DB-BD31-4B8C-83A1-F6EECF244321}">
                <p14:modId xmlns:p14="http://schemas.microsoft.com/office/powerpoint/2010/main" val="1063216242"/>
              </p:ext>
            </p:extLst>
          </p:nvPr>
        </p:nvGraphicFramePr>
        <p:xfrm>
          <a:off x="5228254" y="2180815"/>
          <a:ext cx="6326155" cy="2999234"/>
        </p:xfrm>
        <a:graphic>
          <a:graphicData uri="http://schemas.openxmlformats.org/drawingml/2006/table">
            <a:tbl>
              <a:tblPr firstRow="1" firstCol="1" bandRow="1">
                <a:tableStyleId>{5C22544A-7EE6-4342-B048-85BDC9FD1C3A}</a:tableStyleId>
              </a:tblPr>
              <a:tblGrid>
                <a:gridCol w="1301923">
                  <a:extLst>
                    <a:ext uri="{9D8B030D-6E8A-4147-A177-3AD203B41FA5}">
                      <a16:colId xmlns:a16="http://schemas.microsoft.com/office/drawing/2014/main" val="1211026175"/>
                    </a:ext>
                  </a:extLst>
                </a:gridCol>
                <a:gridCol w="5024232">
                  <a:extLst>
                    <a:ext uri="{9D8B030D-6E8A-4147-A177-3AD203B41FA5}">
                      <a16:colId xmlns:a16="http://schemas.microsoft.com/office/drawing/2014/main" val="2865153277"/>
                    </a:ext>
                  </a:extLst>
                </a:gridCol>
              </a:tblGrid>
              <a:tr h="496870">
                <a:tc>
                  <a:txBody>
                    <a:bodyPr/>
                    <a:lstStyle/>
                    <a:p>
                      <a:pPr indent="0" algn="ctr">
                        <a:lnSpc>
                          <a:spcPts val="1800"/>
                        </a:lnSpc>
                      </a:pPr>
                      <a:r>
                        <a:rPr lang="zh-CN" sz="1400" kern="100" dirty="0">
                          <a:effectLst/>
                        </a:rPr>
                        <a:t>测试用例编号</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en-US" sz="1400" kern="100" dirty="0">
                          <a:effectLst/>
                        </a:rPr>
                        <a:t>03</a:t>
                      </a:r>
                      <a:r>
                        <a:rPr lang="zh-CN" altLang="en-US" sz="1400" kern="100" dirty="0">
                          <a:effectLst/>
                        </a:rPr>
                        <a:t>个人中心功能测试</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519334369"/>
                  </a:ext>
                </a:extLst>
              </a:tr>
              <a:tr h="382400">
                <a:tc>
                  <a:txBody>
                    <a:bodyPr/>
                    <a:lstStyle/>
                    <a:p>
                      <a:pPr indent="0" algn="ctr">
                        <a:lnSpc>
                          <a:spcPts val="1800"/>
                        </a:lnSpc>
                      </a:pPr>
                      <a:r>
                        <a:rPr lang="zh-CN" sz="1400" kern="100">
                          <a:effectLst/>
                        </a:rPr>
                        <a:t>测试内容</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个人中心是否正常</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013108717"/>
                  </a:ext>
                </a:extLst>
              </a:tr>
              <a:tr h="1318432">
                <a:tc>
                  <a:txBody>
                    <a:bodyPr/>
                    <a:lstStyle/>
                    <a:p>
                      <a:pPr indent="0" algn="ctr">
                        <a:lnSpc>
                          <a:spcPts val="1800"/>
                        </a:lnSpc>
                      </a:pPr>
                      <a:r>
                        <a:rPr lang="zh-CN" sz="1400" kern="100">
                          <a:effectLst/>
                        </a:rPr>
                        <a:t>测试步骤</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是否能进入个人中心页面</a:t>
                      </a:r>
                      <a:endParaRPr lang="zh-CN" sz="1800" kern="100">
                        <a:effectLst/>
                      </a:endParaRPr>
                    </a:p>
                    <a:p>
                      <a:pPr indent="0" algn="ctr">
                        <a:lnSpc>
                          <a:spcPts val="1800"/>
                        </a:lnSpc>
                      </a:pPr>
                      <a:r>
                        <a:rPr lang="zh-CN" sz="1400" kern="100">
                          <a:effectLst/>
                        </a:rPr>
                        <a:t>是否能够查看个人信息</a:t>
                      </a:r>
                      <a:endParaRPr lang="zh-CN" sz="1800" kern="100">
                        <a:effectLst/>
                      </a:endParaRPr>
                    </a:p>
                    <a:p>
                      <a:pPr indent="0" algn="ctr">
                        <a:lnSpc>
                          <a:spcPts val="1800"/>
                        </a:lnSpc>
                      </a:pPr>
                      <a:r>
                        <a:rPr lang="zh-CN" sz="1400" kern="100">
                          <a:effectLst/>
                        </a:rPr>
                        <a:t>是否能够修改个人信息</a:t>
                      </a:r>
                      <a:endParaRPr lang="zh-CN" sz="1800" kern="100">
                        <a:effectLst/>
                      </a:endParaRPr>
                    </a:p>
                    <a:p>
                      <a:pPr indent="0" algn="ctr">
                        <a:lnSpc>
                          <a:spcPts val="1800"/>
                        </a:lnSpc>
                      </a:pPr>
                      <a:r>
                        <a:rPr lang="zh-CN" sz="1400" kern="100">
                          <a:effectLst/>
                        </a:rPr>
                        <a:t>个人信息是否修改成功</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623327824"/>
                  </a:ext>
                </a:extLst>
              </a:tr>
              <a:tr h="380516">
                <a:tc>
                  <a:txBody>
                    <a:bodyPr/>
                    <a:lstStyle/>
                    <a:p>
                      <a:pPr indent="0" algn="ctr">
                        <a:lnSpc>
                          <a:spcPts val="1800"/>
                        </a:lnSpc>
                      </a:pPr>
                      <a:r>
                        <a:rPr lang="zh-CN" sz="1400" kern="100">
                          <a:effectLst/>
                        </a:rPr>
                        <a:t>实际结果</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用户可正常进入个人中心并修改信息</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250903846"/>
                  </a:ext>
                </a:extLst>
              </a:tr>
              <a:tr h="421016">
                <a:tc>
                  <a:txBody>
                    <a:bodyPr/>
                    <a:lstStyle/>
                    <a:p>
                      <a:pPr indent="0" algn="ctr">
                        <a:lnSpc>
                          <a:spcPts val="1800"/>
                        </a:lnSpc>
                      </a:pPr>
                      <a:r>
                        <a:rPr lang="zh-CN" sz="1400" kern="100">
                          <a:effectLst/>
                        </a:rPr>
                        <a:t>测试结论</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dirty="0">
                          <a:effectLst/>
                        </a:rPr>
                        <a:t>测试通过</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905724759"/>
                  </a:ext>
                </a:extLst>
              </a:tr>
            </a:tbl>
          </a:graphicData>
        </a:graphic>
      </p:graphicFrame>
      <p:graphicFrame>
        <p:nvGraphicFramePr>
          <p:cNvPr id="19" name="表格 18">
            <a:extLst>
              <a:ext uri="{FF2B5EF4-FFF2-40B4-BE49-F238E27FC236}">
                <a16:creationId xmlns:a16="http://schemas.microsoft.com/office/drawing/2014/main" id="{FDD50251-7838-4744-94E4-86D4DA743766}"/>
              </a:ext>
            </a:extLst>
          </p:cNvPr>
          <p:cNvGraphicFramePr>
            <a:graphicFrameLocks noGrp="1"/>
          </p:cNvGraphicFramePr>
          <p:nvPr>
            <p:extLst>
              <p:ext uri="{D42A27DB-BD31-4B8C-83A1-F6EECF244321}">
                <p14:modId xmlns:p14="http://schemas.microsoft.com/office/powerpoint/2010/main" val="1546825040"/>
              </p:ext>
            </p:extLst>
          </p:nvPr>
        </p:nvGraphicFramePr>
        <p:xfrm>
          <a:off x="5463074" y="2696436"/>
          <a:ext cx="6380584" cy="2734202"/>
        </p:xfrm>
        <a:graphic>
          <a:graphicData uri="http://schemas.openxmlformats.org/drawingml/2006/table">
            <a:tbl>
              <a:tblPr firstRow="1" firstCol="1" bandRow="1">
                <a:tableStyleId>{5C22544A-7EE6-4342-B048-85BDC9FD1C3A}</a:tableStyleId>
              </a:tblPr>
              <a:tblGrid>
                <a:gridCol w="1313124">
                  <a:extLst>
                    <a:ext uri="{9D8B030D-6E8A-4147-A177-3AD203B41FA5}">
                      <a16:colId xmlns:a16="http://schemas.microsoft.com/office/drawing/2014/main" val="1303648409"/>
                    </a:ext>
                  </a:extLst>
                </a:gridCol>
                <a:gridCol w="5067460">
                  <a:extLst>
                    <a:ext uri="{9D8B030D-6E8A-4147-A177-3AD203B41FA5}">
                      <a16:colId xmlns:a16="http://schemas.microsoft.com/office/drawing/2014/main" val="2708958329"/>
                    </a:ext>
                  </a:extLst>
                </a:gridCol>
              </a:tblGrid>
              <a:tr h="496569">
                <a:tc>
                  <a:txBody>
                    <a:bodyPr/>
                    <a:lstStyle/>
                    <a:p>
                      <a:pPr indent="0" algn="ctr">
                        <a:lnSpc>
                          <a:spcPts val="1800"/>
                        </a:lnSpc>
                      </a:pPr>
                      <a:r>
                        <a:rPr lang="zh-CN" sz="1400" kern="100" dirty="0">
                          <a:effectLst/>
                        </a:rPr>
                        <a:t>测试用例编号</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en-US" sz="1400" kern="100" dirty="0">
                          <a:effectLst/>
                        </a:rPr>
                        <a:t>04</a:t>
                      </a:r>
                      <a:r>
                        <a:rPr lang="zh-CN" altLang="en-US" sz="1400" kern="100" dirty="0">
                          <a:effectLst/>
                        </a:rPr>
                        <a:t>新闻中心</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618259528"/>
                  </a:ext>
                </a:extLst>
              </a:tr>
              <a:tr h="395541">
                <a:tc>
                  <a:txBody>
                    <a:bodyPr/>
                    <a:lstStyle/>
                    <a:p>
                      <a:pPr indent="0" algn="ctr">
                        <a:lnSpc>
                          <a:spcPts val="1800"/>
                        </a:lnSpc>
                      </a:pPr>
                      <a:r>
                        <a:rPr lang="zh-CN" sz="1400" kern="100">
                          <a:effectLst/>
                        </a:rPr>
                        <a:t>测试内容</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新闻中心功能是否正常</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549044962"/>
                  </a:ext>
                </a:extLst>
              </a:tr>
              <a:tr h="1013014">
                <a:tc>
                  <a:txBody>
                    <a:bodyPr/>
                    <a:lstStyle/>
                    <a:p>
                      <a:pPr indent="0" algn="ctr">
                        <a:lnSpc>
                          <a:spcPts val="1800"/>
                        </a:lnSpc>
                      </a:pPr>
                      <a:r>
                        <a:rPr lang="zh-CN" sz="1400" kern="100">
                          <a:effectLst/>
                        </a:rPr>
                        <a:t>测试步骤</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是否能进入新闻中心页面</a:t>
                      </a:r>
                      <a:endParaRPr lang="zh-CN" sz="1800" kern="100">
                        <a:effectLst/>
                      </a:endParaRPr>
                    </a:p>
                    <a:p>
                      <a:pPr indent="0" algn="ctr">
                        <a:lnSpc>
                          <a:spcPts val="1800"/>
                        </a:lnSpc>
                      </a:pPr>
                      <a:r>
                        <a:rPr lang="zh-CN" sz="1400" kern="100">
                          <a:effectLst/>
                        </a:rPr>
                        <a:t>能否浏览新闻列表翻页功能是否正常</a:t>
                      </a:r>
                      <a:endParaRPr lang="zh-CN" sz="1800" kern="100">
                        <a:effectLst/>
                      </a:endParaRPr>
                    </a:p>
                    <a:p>
                      <a:pPr indent="0" algn="ctr">
                        <a:lnSpc>
                          <a:spcPts val="1800"/>
                        </a:lnSpc>
                      </a:pPr>
                      <a:r>
                        <a:rPr lang="zh-CN" sz="1400" kern="100">
                          <a:effectLst/>
                        </a:rPr>
                        <a:t>能否点击新闻详情并展示</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574513178"/>
                  </a:ext>
                </a:extLst>
              </a:tr>
              <a:tr h="393593">
                <a:tc>
                  <a:txBody>
                    <a:bodyPr/>
                    <a:lstStyle/>
                    <a:p>
                      <a:pPr indent="0" algn="ctr">
                        <a:lnSpc>
                          <a:spcPts val="1800"/>
                        </a:lnSpc>
                      </a:pPr>
                      <a:r>
                        <a:rPr lang="zh-CN" sz="1400" kern="100">
                          <a:effectLst/>
                        </a:rPr>
                        <a:t>实际结果</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新闻中心功能正常</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207311052"/>
                  </a:ext>
                </a:extLst>
              </a:tr>
              <a:tr h="435485">
                <a:tc>
                  <a:txBody>
                    <a:bodyPr/>
                    <a:lstStyle/>
                    <a:p>
                      <a:pPr indent="0" algn="ctr">
                        <a:lnSpc>
                          <a:spcPts val="1800"/>
                        </a:lnSpc>
                      </a:pPr>
                      <a:r>
                        <a:rPr lang="zh-CN" sz="1400" kern="100">
                          <a:effectLst/>
                        </a:rPr>
                        <a:t>测试结论</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dirty="0">
                          <a:effectLst/>
                        </a:rPr>
                        <a:t>测试通过</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813819732"/>
                  </a:ext>
                </a:extLst>
              </a:tr>
            </a:tbl>
          </a:graphicData>
        </a:graphic>
      </p:graphicFrame>
      <p:graphicFrame>
        <p:nvGraphicFramePr>
          <p:cNvPr id="20" name="表格 19">
            <a:extLst>
              <a:ext uri="{FF2B5EF4-FFF2-40B4-BE49-F238E27FC236}">
                <a16:creationId xmlns:a16="http://schemas.microsoft.com/office/drawing/2014/main" id="{9723E554-4151-4C4D-9C3E-ACAFC549D463}"/>
              </a:ext>
            </a:extLst>
          </p:cNvPr>
          <p:cNvGraphicFramePr>
            <a:graphicFrameLocks noGrp="1"/>
          </p:cNvGraphicFramePr>
          <p:nvPr>
            <p:extLst>
              <p:ext uri="{D42A27DB-BD31-4B8C-83A1-F6EECF244321}">
                <p14:modId xmlns:p14="http://schemas.microsoft.com/office/powerpoint/2010/main" val="1753506027"/>
              </p:ext>
            </p:extLst>
          </p:nvPr>
        </p:nvGraphicFramePr>
        <p:xfrm>
          <a:off x="5713102" y="3268538"/>
          <a:ext cx="6282955" cy="2919628"/>
        </p:xfrm>
        <a:graphic>
          <a:graphicData uri="http://schemas.openxmlformats.org/drawingml/2006/table">
            <a:tbl>
              <a:tblPr firstRow="1" firstCol="1" bandRow="1">
                <a:tableStyleId>{5C22544A-7EE6-4342-B048-85BDC9FD1C3A}</a:tableStyleId>
              </a:tblPr>
              <a:tblGrid>
                <a:gridCol w="1293032">
                  <a:extLst>
                    <a:ext uri="{9D8B030D-6E8A-4147-A177-3AD203B41FA5}">
                      <a16:colId xmlns:a16="http://schemas.microsoft.com/office/drawing/2014/main" val="2781355838"/>
                    </a:ext>
                  </a:extLst>
                </a:gridCol>
                <a:gridCol w="4989923">
                  <a:extLst>
                    <a:ext uri="{9D8B030D-6E8A-4147-A177-3AD203B41FA5}">
                      <a16:colId xmlns:a16="http://schemas.microsoft.com/office/drawing/2014/main" val="718497476"/>
                    </a:ext>
                  </a:extLst>
                </a:gridCol>
              </a:tblGrid>
              <a:tr h="476236">
                <a:tc>
                  <a:txBody>
                    <a:bodyPr/>
                    <a:lstStyle/>
                    <a:p>
                      <a:pPr indent="0" algn="ctr">
                        <a:lnSpc>
                          <a:spcPts val="1800"/>
                        </a:lnSpc>
                      </a:pPr>
                      <a:r>
                        <a:rPr lang="zh-CN" sz="1400" kern="100">
                          <a:effectLst/>
                        </a:rPr>
                        <a:t>测试用例编号</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en-US" sz="1400" kern="100" dirty="0">
                          <a:effectLst/>
                        </a:rPr>
                        <a:t>05</a:t>
                      </a:r>
                      <a:r>
                        <a:rPr lang="zh-CN" altLang="en-US" sz="1400" kern="100" dirty="0">
                          <a:effectLst/>
                        </a:rPr>
                        <a:t>地图服务</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936689498"/>
                  </a:ext>
                </a:extLst>
              </a:tr>
              <a:tr h="431912">
                <a:tc>
                  <a:txBody>
                    <a:bodyPr/>
                    <a:lstStyle/>
                    <a:p>
                      <a:pPr indent="0" algn="ctr">
                        <a:lnSpc>
                          <a:spcPts val="1800"/>
                        </a:lnSpc>
                      </a:pPr>
                      <a:r>
                        <a:rPr lang="zh-CN" sz="1400" kern="100">
                          <a:effectLst/>
                        </a:rPr>
                        <a:t>测试内容</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校友地图功能是否正常</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376686780"/>
                  </a:ext>
                </a:extLst>
              </a:tr>
              <a:tr h="1106165">
                <a:tc>
                  <a:txBody>
                    <a:bodyPr/>
                    <a:lstStyle/>
                    <a:p>
                      <a:pPr indent="0" algn="ctr">
                        <a:lnSpc>
                          <a:spcPts val="1800"/>
                        </a:lnSpc>
                      </a:pPr>
                      <a:r>
                        <a:rPr lang="zh-CN" sz="1400" kern="100">
                          <a:effectLst/>
                        </a:rPr>
                        <a:t>测试步骤</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是否能进入校友地图页面</a:t>
                      </a:r>
                      <a:endParaRPr lang="zh-CN" sz="1800" kern="100">
                        <a:effectLst/>
                      </a:endParaRPr>
                    </a:p>
                    <a:p>
                      <a:pPr indent="0" algn="ctr">
                        <a:lnSpc>
                          <a:spcPts val="1800"/>
                        </a:lnSpc>
                      </a:pPr>
                      <a:r>
                        <a:rPr lang="zh-CN" sz="1400" kern="100">
                          <a:effectLst/>
                        </a:rPr>
                        <a:t>校友地图各种统计图表是否正常</a:t>
                      </a:r>
                      <a:endParaRPr lang="zh-CN" sz="1800" kern="100">
                        <a:effectLst/>
                      </a:endParaRPr>
                    </a:p>
                    <a:p>
                      <a:pPr indent="0" algn="ctr">
                        <a:lnSpc>
                          <a:spcPts val="1800"/>
                        </a:lnSpc>
                      </a:pPr>
                      <a:r>
                        <a:rPr lang="zh-CN" sz="1400" kern="100">
                          <a:effectLst/>
                        </a:rPr>
                        <a:t>图属查询功能是否正常</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700925030"/>
                  </a:ext>
                </a:extLst>
              </a:tr>
              <a:tr h="429785">
                <a:tc>
                  <a:txBody>
                    <a:bodyPr/>
                    <a:lstStyle/>
                    <a:p>
                      <a:pPr indent="0" algn="ctr">
                        <a:lnSpc>
                          <a:spcPts val="1800"/>
                        </a:lnSpc>
                      </a:pPr>
                      <a:r>
                        <a:rPr lang="zh-CN" sz="1400" kern="100">
                          <a:effectLst/>
                        </a:rPr>
                        <a:t>实际结果</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a:effectLst/>
                        </a:rPr>
                        <a:t>校友地图功能正常。</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800183647"/>
                  </a:ext>
                </a:extLst>
              </a:tr>
              <a:tr h="475530">
                <a:tc>
                  <a:txBody>
                    <a:bodyPr/>
                    <a:lstStyle/>
                    <a:p>
                      <a:pPr indent="0" algn="ctr">
                        <a:lnSpc>
                          <a:spcPts val="1800"/>
                        </a:lnSpc>
                      </a:pPr>
                      <a:r>
                        <a:rPr lang="zh-CN" sz="1400" kern="100">
                          <a:effectLst/>
                        </a:rPr>
                        <a:t>测试结论</a:t>
                      </a:r>
                      <a:endParaRPr lang="zh-CN" sz="18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1400" kern="100" dirty="0">
                          <a:effectLst/>
                        </a:rPr>
                        <a:t>测试通过</a:t>
                      </a:r>
                      <a:endParaRPr lang="zh-CN" sz="18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287850076"/>
                  </a:ext>
                </a:extLst>
              </a:tr>
            </a:tbl>
          </a:graphicData>
        </a:graphic>
      </p:graphicFrame>
    </p:spTree>
    <p:extLst>
      <p:ext uri="{BB962C8B-B14F-4D97-AF65-F5344CB8AC3E}">
        <p14:creationId xmlns:p14="http://schemas.microsoft.com/office/powerpoint/2010/main" val="1845659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6"/>
                                        </p:tgtEl>
                                        <p:attrNameLst>
                                          <p:attrName>style.visibility</p:attrName>
                                        </p:attrNameLst>
                                      </p:cBhvr>
                                      <p:to>
                                        <p:strVal val="visible"/>
                                      </p:to>
                                    </p:set>
                                    <p:anim calcmode="lin" valueType="num">
                                      <p:cBhvr additive="base">
                                        <p:cTn id="7" dur="500" fill="hold"/>
                                        <p:tgtEl>
                                          <p:spTgt spid="16"/>
                                        </p:tgtEl>
                                        <p:attrNameLst>
                                          <p:attrName>ppt_x</p:attrName>
                                        </p:attrNameLst>
                                      </p:cBhvr>
                                      <p:tavLst>
                                        <p:tav tm="0">
                                          <p:val>
                                            <p:strVal val="#ppt_x"/>
                                          </p:val>
                                        </p:tav>
                                        <p:tav tm="100000">
                                          <p:val>
                                            <p:strVal val="#ppt_x"/>
                                          </p:val>
                                        </p:tav>
                                      </p:tavLst>
                                    </p:anim>
                                    <p:anim calcmode="lin" valueType="num">
                                      <p:cBhvr additive="base">
                                        <p:cTn id="8"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ppt_x"/>
                                          </p:val>
                                        </p:tav>
                                        <p:tav tm="100000">
                                          <p:val>
                                            <p:strVal val="#ppt_x"/>
                                          </p:val>
                                        </p:tav>
                                      </p:tavLst>
                                    </p:anim>
                                    <p:anim calcmode="lin" valueType="num">
                                      <p:cBhvr additive="base">
                                        <p:cTn id="14" dur="500" fill="hold"/>
                                        <p:tgtEl>
                                          <p:spTgt spid="17"/>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8"/>
                                        </p:tgtEl>
                                        <p:attrNameLst>
                                          <p:attrName>style.visibility</p:attrName>
                                        </p:attrNameLst>
                                      </p:cBhvr>
                                      <p:to>
                                        <p:strVal val="visible"/>
                                      </p:to>
                                    </p:set>
                                    <p:anim calcmode="lin" valueType="num">
                                      <p:cBhvr additive="base">
                                        <p:cTn id="19" dur="500" fill="hold"/>
                                        <p:tgtEl>
                                          <p:spTgt spid="18"/>
                                        </p:tgtEl>
                                        <p:attrNameLst>
                                          <p:attrName>ppt_x</p:attrName>
                                        </p:attrNameLst>
                                      </p:cBhvr>
                                      <p:tavLst>
                                        <p:tav tm="0">
                                          <p:val>
                                            <p:strVal val="#ppt_x"/>
                                          </p:val>
                                        </p:tav>
                                        <p:tav tm="100000">
                                          <p:val>
                                            <p:strVal val="#ppt_x"/>
                                          </p:val>
                                        </p:tav>
                                      </p:tavLst>
                                    </p:anim>
                                    <p:anim calcmode="lin" valueType="num">
                                      <p:cBhvr additive="base">
                                        <p:cTn id="20" dur="500" fill="hold"/>
                                        <p:tgtEl>
                                          <p:spTgt spid="18"/>
                                        </p:tgtEl>
                                        <p:attrNameLst>
                                          <p:attrName>ppt_y</p:attrName>
                                        </p:attrNameLst>
                                      </p:cBhvr>
                                      <p:tavLst>
                                        <p:tav tm="0">
                                          <p:val>
                                            <p:strVal val="1+#ppt_h/2"/>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2" presetClass="entr" presetSubtype="4" fill="hold" nodeType="clickEffect">
                                  <p:stCondLst>
                                    <p:cond delay="0"/>
                                  </p:stCondLst>
                                  <p:childTnLst>
                                    <p:set>
                                      <p:cBhvr>
                                        <p:cTn id="24" dur="1" fill="hold">
                                          <p:stCondLst>
                                            <p:cond delay="0"/>
                                          </p:stCondLst>
                                        </p:cTn>
                                        <p:tgtEl>
                                          <p:spTgt spid="19"/>
                                        </p:tgtEl>
                                        <p:attrNameLst>
                                          <p:attrName>style.visibility</p:attrName>
                                        </p:attrNameLst>
                                      </p:cBhvr>
                                      <p:to>
                                        <p:strVal val="visible"/>
                                      </p:to>
                                    </p:set>
                                    <p:anim calcmode="lin" valueType="num">
                                      <p:cBhvr additive="base">
                                        <p:cTn id="25" dur="500" fill="hold"/>
                                        <p:tgtEl>
                                          <p:spTgt spid="19"/>
                                        </p:tgtEl>
                                        <p:attrNameLst>
                                          <p:attrName>ppt_x</p:attrName>
                                        </p:attrNameLst>
                                      </p:cBhvr>
                                      <p:tavLst>
                                        <p:tav tm="0">
                                          <p:val>
                                            <p:strVal val="#ppt_x"/>
                                          </p:val>
                                        </p:tav>
                                        <p:tav tm="100000">
                                          <p:val>
                                            <p:strVal val="#ppt_x"/>
                                          </p:val>
                                        </p:tav>
                                      </p:tavLst>
                                    </p:anim>
                                    <p:anim calcmode="lin" valueType="num">
                                      <p:cBhvr additive="base">
                                        <p:cTn id="26"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4" fill="hold" nodeType="clickEffect">
                                  <p:stCondLst>
                                    <p:cond delay="0"/>
                                  </p:stCondLst>
                                  <p:childTnLst>
                                    <p:set>
                                      <p:cBhvr>
                                        <p:cTn id="30" dur="1" fill="hold">
                                          <p:stCondLst>
                                            <p:cond delay="0"/>
                                          </p:stCondLst>
                                        </p:cTn>
                                        <p:tgtEl>
                                          <p:spTgt spid="20"/>
                                        </p:tgtEl>
                                        <p:attrNameLst>
                                          <p:attrName>style.visibility</p:attrName>
                                        </p:attrNameLst>
                                      </p:cBhvr>
                                      <p:to>
                                        <p:strVal val="visible"/>
                                      </p:to>
                                    </p:set>
                                    <p:anim calcmode="lin" valueType="num">
                                      <p:cBhvr additive="base">
                                        <p:cTn id="31" dur="500" fill="hold"/>
                                        <p:tgtEl>
                                          <p:spTgt spid="20"/>
                                        </p:tgtEl>
                                        <p:attrNameLst>
                                          <p:attrName>ppt_x</p:attrName>
                                        </p:attrNameLst>
                                      </p:cBhvr>
                                      <p:tavLst>
                                        <p:tav tm="0">
                                          <p:val>
                                            <p:strVal val="#ppt_x"/>
                                          </p:val>
                                        </p:tav>
                                        <p:tav tm="100000">
                                          <p:val>
                                            <p:strVal val="#ppt_x"/>
                                          </p:val>
                                        </p:tav>
                                      </p:tavLst>
                                    </p:anim>
                                    <p:anim calcmode="lin" valueType="num">
                                      <p:cBhvr additive="base">
                                        <p:cTn id="32"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07 </a:t>
            </a:r>
            <a:r>
              <a:rPr kumimoji="1" lang="zh-CN" altLang="en-US" sz="2800" dirty="0"/>
              <a:t>系统部署</a:t>
            </a:r>
            <a:r>
              <a:rPr kumimoji="1" lang="en-US" altLang="zh-CN" sz="2800" dirty="0"/>
              <a:t>-</a:t>
            </a:r>
            <a:r>
              <a:rPr kumimoji="1" lang="zh-CN" altLang="en-US" sz="2800" dirty="0"/>
              <a:t>硬件环境</a:t>
            </a:r>
          </a:p>
        </p:txBody>
      </p:sp>
      <p:graphicFrame>
        <p:nvGraphicFramePr>
          <p:cNvPr id="3" name="表格 2">
            <a:extLst>
              <a:ext uri="{FF2B5EF4-FFF2-40B4-BE49-F238E27FC236}">
                <a16:creationId xmlns:a16="http://schemas.microsoft.com/office/drawing/2014/main" id="{D0443BBB-1D18-460A-A23B-D9A6C5F22F81}"/>
              </a:ext>
            </a:extLst>
          </p:cNvPr>
          <p:cNvGraphicFramePr>
            <a:graphicFrameLocks noGrp="1"/>
          </p:cNvGraphicFramePr>
          <p:nvPr>
            <p:extLst>
              <p:ext uri="{D42A27DB-BD31-4B8C-83A1-F6EECF244321}">
                <p14:modId xmlns:p14="http://schemas.microsoft.com/office/powerpoint/2010/main" val="3403262027"/>
              </p:ext>
            </p:extLst>
          </p:nvPr>
        </p:nvGraphicFramePr>
        <p:xfrm>
          <a:off x="933061" y="1735494"/>
          <a:ext cx="10440955" cy="4441371"/>
        </p:xfrm>
        <a:graphic>
          <a:graphicData uri="http://schemas.openxmlformats.org/drawingml/2006/table">
            <a:tbl>
              <a:tblPr firstRow="1" firstCol="1" bandRow="1">
                <a:tableStyleId>{5C22544A-7EE6-4342-B048-85BDC9FD1C3A}</a:tableStyleId>
              </a:tblPr>
              <a:tblGrid>
                <a:gridCol w="1198621">
                  <a:extLst>
                    <a:ext uri="{9D8B030D-6E8A-4147-A177-3AD203B41FA5}">
                      <a16:colId xmlns:a16="http://schemas.microsoft.com/office/drawing/2014/main" val="2661196503"/>
                    </a:ext>
                  </a:extLst>
                </a:gridCol>
                <a:gridCol w="4633012">
                  <a:extLst>
                    <a:ext uri="{9D8B030D-6E8A-4147-A177-3AD203B41FA5}">
                      <a16:colId xmlns:a16="http://schemas.microsoft.com/office/drawing/2014/main" val="2652543794"/>
                    </a:ext>
                  </a:extLst>
                </a:gridCol>
                <a:gridCol w="4609322">
                  <a:extLst>
                    <a:ext uri="{9D8B030D-6E8A-4147-A177-3AD203B41FA5}">
                      <a16:colId xmlns:a16="http://schemas.microsoft.com/office/drawing/2014/main" val="11915791"/>
                    </a:ext>
                  </a:extLst>
                </a:gridCol>
              </a:tblGrid>
              <a:tr h="938020">
                <a:tc>
                  <a:txBody>
                    <a:bodyPr/>
                    <a:lstStyle/>
                    <a:p>
                      <a:pPr indent="0" algn="ctr">
                        <a:lnSpc>
                          <a:spcPts val="1800"/>
                        </a:lnSpc>
                      </a:pPr>
                      <a:r>
                        <a:rPr lang="zh-CN" sz="2400" kern="100" dirty="0">
                          <a:effectLst/>
                        </a:rPr>
                        <a:t>项目</a:t>
                      </a:r>
                      <a:endParaRPr lang="zh-CN" sz="36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2400" kern="100">
                          <a:effectLst/>
                        </a:rPr>
                        <a:t>型号</a:t>
                      </a:r>
                      <a:endParaRPr lang="zh-CN" sz="3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2400" kern="100">
                          <a:effectLst/>
                        </a:rPr>
                        <a:t>参数</a:t>
                      </a:r>
                      <a:endParaRPr lang="zh-CN" sz="36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846938924"/>
                  </a:ext>
                </a:extLst>
              </a:tr>
              <a:tr h="855811">
                <a:tc>
                  <a:txBody>
                    <a:bodyPr/>
                    <a:lstStyle/>
                    <a:p>
                      <a:pPr indent="0" algn="ctr">
                        <a:lnSpc>
                          <a:spcPts val="1800"/>
                        </a:lnSpc>
                      </a:pPr>
                      <a:r>
                        <a:rPr lang="zh-CN" sz="2400" kern="100">
                          <a:effectLst/>
                        </a:rPr>
                        <a:t>处理器</a:t>
                      </a:r>
                      <a:endParaRPr lang="zh-CN" sz="3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en-US" sz="2400" kern="100" dirty="0">
                          <a:effectLst/>
                        </a:rPr>
                        <a:t>Intel(R) Xeon(R) Platinum 8163</a:t>
                      </a:r>
                      <a:endParaRPr lang="zh-CN" sz="36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en-US" sz="2400" kern="100" dirty="0">
                          <a:effectLst/>
                        </a:rPr>
                        <a:t>1</a:t>
                      </a:r>
                      <a:r>
                        <a:rPr lang="zh-CN" sz="2400" kern="100" dirty="0">
                          <a:effectLst/>
                        </a:rPr>
                        <a:t>核</a:t>
                      </a:r>
                      <a:r>
                        <a:rPr lang="en-US" sz="2400" kern="100" dirty="0">
                          <a:effectLst/>
                        </a:rPr>
                        <a:t>2.50GHz</a:t>
                      </a:r>
                      <a:endParaRPr lang="zh-CN" sz="36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385687919"/>
                  </a:ext>
                </a:extLst>
              </a:tr>
              <a:tr h="853704">
                <a:tc>
                  <a:txBody>
                    <a:bodyPr/>
                    <a:lstStyle/>
                    <a:p>
                      <a:pPr indent="0" algn="ctr">
                        <a:lnSpc>
                          <a:spcPts val="1800"/>
                        </a:lnSpc>
                      </a:pPr>
                      <a:r>
                        <a:rPr lang="zh-CN" sz="2400" kern="100">
                          <a:effectLst/>
                        </a:rPr>
                        <a:t>网络</a:t>
                      </a:r>
                      <a:endParaRPr lang="zh-CN" sz="3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zh-CN" sz="2400" kern="100">
                          <a:effectLst/>
                        </a:rPr>
                        <a:t>杭州地区</a:t>
                      </a:r>
                      <a:endParaRPr lang="zh-CN" sz="3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en-US" sz="2400" kern="100">
                          <a:effectLst/>
                        </a:rPr>
                        <a:t>5M</a:t>
                      </a:r>
                      <a:endParaRPr lang="zh-CN" sz="36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633359336"/>
                  </a:ext>
                </a:extLst>
              </a:tr>
              <a:tr h="851598">
                <a:tc>
                  <a:txBody>
                    <a:bodyPr/>
                    <a:lstStyle/>
                    <a:p>
                      <a:pPr indent="0" algn="ctr">
                        <a:lnSpc>
                          <a:spcPts val="1800"/>
                        </a:lnSpc>
                      </a:pPr>
                      <a:r>
                        <a:rPr lang="zh-CN" sz="2400" kern="100" dirty="0">
                          <a:effectLst/>
                        </a:rPr>
                        <a:t>硬盘</a:t>
                      </a:r>
                      <a:endParaRPr lang="zh-CN" sz="36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en-US" sz="2000" kern="100">
                          <a:effectLst/>
                        </a:rPr>
                        <a:t>ESSD</a:t>
                      </a:r>
                      <a:r>
                        <a:rPr lang="zh-CN" sz="2000" kern="100">
                          <a:effectLst/>
                        </a:rPr>
                        <a:t>云盘</a:t>
                      </a:r>
                      <a:endParaRPr lang="zh-CN" sz="3600" kern="10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en-US" sz="2400" kern="100">
                          <a:effectLst/>
                        </a:rPr>
                        <a:t>40G</a:t>
                      </a:r>
                      <a:endParaRPr lang="zh-CN" sz="3600" kern="10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2609607679"/>
                  </a:ext>
                </a:extLst>
              </a:tr>
              <a:tr h="942238">
                <a:tc>
                  <a:txBody>
                    <a:bodyPr/>
                    <a:lstStyle/>
                    <a:p>
                      <a:pPr indent="0" algn="ctr">
                        <a:lnSpc>
                          <a:spcPts val="1800"/>
                        </a:lnSpc>
                      </a:pPr>
                      <a:r>
                        <a:rPr lang="zh-CN" sz="2400" kern="100" dirty="0">
                          <a:effectLst/>
                        </a:rPr>
                        <a:t>内存</a:t>
                      </a:r>
                      <a:endParaRPr lang="zh-CN" sz="36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en-US" sz="2400" kern="100" dirty="0">
                          <a:effectLst/>
                        </a:rPr>
                        <a:t>Alibaba Cloud</a:t>
                      </a:r>
                      <a:endParaRPr lang="zh-CN" sz="36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ts val="1800"/>
                        </a:lnSpc>
                      </a:pPr>
                      <a:r>
                        <a:rPr lang="en-US" sz="2400" kern="100" dirty="0">
                          <a:effectLst/>
                        </a:rPr>
                        <a:t>2G</a:t>
                      </a:r>
                      <a:endParaRPr lang="zh-CN" sz="3600" kern="100" dirty="0">
                        <a:effectLst/>
                        <a:latin typeface="Times New Roman" panose="02020603050405020304" pitchFamily="18" charset="0"/>
                        <a:ea typeface="宋体" panose="02010600030101010101" pitchFamily="2" charset="-122"/>
                      </a:endParaRPr>
                    </a:p>
                  </a:txBody>
                  <a:tcPr marL="68580" marR="68580" marT="0" marB="0" anchor="ctr"/>
                </a:tc>
                <a:extLst>
                  <a:ext uri="{0D108BD9-81ED-4DB2-BD59-A6C34878D82A}">
                    <a16:rowId xmlns:a16="http://schemas.microsoft.com/office/drawing/2014/main" val="1197667241"/>
                  </a:ext>
                </a:extLst>
              </a:tr>
            </a:tbl>
          </a:graphicData>
        </a:graphic>
      </p:graphicFrame>
    </p:spTree>
    <p:extLst>
      <p:ext uri="{BB962C8B-B14F-4D97-AF65-F5344CB8AC3E}">
        <p14:creationId xmlns:p14="http://schemas.microsoft.com/office/powerpoint/2010/main" val="18210590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07 </a:t>
            </a:r>
            <a:r>
              <a:rPr kumimoji="1" lang="zh-CN" altLang="en-US" sz="2800" dirty="0"/>
              <a:t>系统部署</a:t>
            </a:r>
            <a:r>
              <a:rPr kumimoji="1" lang="en-US" altLang="zh-CN" sz="2800" dirty="0"/>
              <a:t>-</a:t>
            </a:r>
            <a:r>
              <a:rPr kumimoji="1" lang="zh-CN" altLang="en-US" sz="2800" dirty="0"/>
              <a:t>软件环境</a:t>
            </a:r>
          </a:p>
        </p:txBody>
      </p:sp>
      <p:graphicFrame>
        <p:nvGraphicFramePr>
          <p:cNvPr id="4" name="表格 3">
            <a:extLst>
              <a:ext uri="{FF2B5EF4-FFF2-40B4-BE49-F238E27FC236}">
                <a16:creationId xmlns:a16="http://schemas.microsoft.com/office/drawing/2014/main" id="{C3C6F554-F835-46FD-BF55-B92156214D32}"/>
              </a:ext>
            </a:extLst>
          </p:cNvPr>
          <p:cNvGraphicFramePr>
            <a:graphicFrameLocks noGrp="1"/>
          </p:cNvGraphicFramePr>
          <p:nvPr>
            <p:extLst>
              <p:ext uri="{D42A27DB-BD31-4B8C-83A1-F6EECF244321}">
                <p14:modId xmlns:p14="http://schemas.microsoft.com/office/powerpoint/2010/main" val="2681352630"/>
              </p:ext>
            </p:extLst>
          </p:nvPr>
        </p:nvGraphicFramePr>
        <p:xfrm>
          <a:off x="1007706" y="1548882"/>
          <a:ext cx="10655559" cy="5050885"/>
        </p:xfrm>
        <a:graphic>
          <a:graphicData uri="http://schemas.openxmlformats.org/drawingml/2006/table">
            <a:tbl>
              <a:tblPr firstRow="1" firstCol="1" bandRow="1">
                <a:tableStyleId>{5C22544A-7EE6-4342-B048-85BDC9FD1C3A}</a:tableStyleId>
              </a:tblPr>
              <a:tblGrid>
                <a:gridCol w="2744873">
                  <a:extLst>
                    <a:ext uri="{9D8B030D-6E8A-4147-A177-3AD203B41FA5}">
                      <a16:colId xmlns:a16="http://schemas.microsoft.com/office/drawing/2014/main" val="1322108136"/>
                    </a:ext>
                  </a:extLst>
                </a:gridCol>
                <a:gridCol w="7910686">
                  <a:extLst>
                    <a:ext uri="{9D8B030D-6E8A-4147-A177-3AD203B41FA5}">
                      <a16:colId xmlns:a16="http://schemas.microsoft.com/office/drawing/2014/main" val="891616005"/>
                    </a:ext>
                  </a:extLst>
                </a:gridCol>
              </a:tblGrid>
              <a:tr h="771061">
                <a:tc>
                  <a:txBody>
                    <a:bodyPr/>
                    <a:lstStyle/>
                    <a:p>
                      <a:pPr indent="0" algn="ctr">
                        <a:lnSpc>
                          <a:spcPct val="150000"/>
                        </a:lnSpc>
                      </a:pPr>
                      <a:r>
                        <a:rPr lang="zh-CN" sz="2400" kern="100" dirty="0">
                          <a:effectLst/>
                        </a:rPr>
                        <a:t>名称</a:t>
                      </a:r>
                      <a:endParaRPr lang="zh-CN" sz="3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indent="0" algn="ctr">
                        <a:lnSpc>
                          <a:spcPct val="150000"/>
                        </a:lnSpc>
                      </a:pPr>
                      <a:r>
                        <a:rPr lang="zh-CN" sz="2400" kern="100">
                          <a:effectLst/>
                        </a:rPr>
                        <a:t>版本</a:t>
                      </a:r>
                      <a:endParaRPr lang="zh-CN" sz="3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12964318"/>
                  </a:ext>
                </a:extLst>
              </a:tr>
              <a:tr h="703485">
                <a:tc>
                  <a:txBody>
                    <a:bodyPr/>
                    <a:lstStyle/>
                    <a:p>
                      <a:pPr indent="0" algn="ctr">
                        <a:lnSpc>
                          <a:spcPct val="150000"/>
                        </a:lnSpc>
                      </a:pPr>
                      <a:r>
                        <a:rPr lang="zh-CN" sz="2400" kern="100" dirty="0">
                          <a:effectLst/>
                        </a:rPr>
                        <a:t>操作系统</a:t>
                      </a:r>
                      <a:endParaRPr lang="zh-CN" sz="3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indent="0" algn="ctr">
                        <a:lnSpc>
                          <a:spcPct val="150000"/>
                        </a:lnSpc>
                      </a:pPr>
                      <a:r>
                        <a:rPr lang="en-US" sz="2400" kern="100" dirty="0">
                          <a:effectLst/>
                        </a:rPr>
                        <a:t>Centos 7</a:t>
                      </a:r>
                      <a:endParaRPr lang="zh-CN" sz="3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211013432"/>
                  </a:ext>
                </a:extLst>
              </a:tr>
              <a:tr h="701752">
                <a:tc>
                  <a:txBody>
                    <a:bodyPr/>
                    <a:lstStyle/>
                    <a:p>
                      <a:pPr indent="0" algn="ctr">
                        <a:lnSpc>
                          <a:spcPct val="150000"/>
                        </a:lnSpc>
                      </a:pPr>
                      <a:r>
                        <a:rPr lang="en-US" sz="2400" kern="100" dirty="0">
                          <a:effectLst/>
                        </a:rPr>
                        <a:t>Java</a:t>
                      </a:r>
                      <a:endParaRPr lang="zh-CN" sz="3200" kern="100" dirty="0">
                        <a:effectLst/>
                        <a:latin typeface="Times New Roman" panose="02020603050405020304" pitchFamily="18" charset="0"/>
                        <a:ea typeface="宋体" panose="02010600030101010101" pitchFamily="2" charset="-122"/>
                      </a:endParaRPr>
                    </a:p>
                  </a:txBody>
                  <a:tcPr marL="68580" marR="68580" marT="0" marB="0"/>
                </a:tc>
                <a:tc>
                  <a:txBody>
                    <a:bodyPr/>
                    <a:lstStyle/>
                    <a:p>
                      <a:pPr indent="0" algn="ctr">
                        <a:lnSpc>
                          <a:spcPct val="150000"/>
                        </a:lnSpc>
                      </a:pPr>
                      <a:r>
                        <a:rPr lang="en-US" sz="2400" kern="100">
                          <a:effectLst/>
                        </a:rPr>
                        <a:t>1.8</a:t>
                      </a:r>
                      <a:endParaRPr lang="zh-CN" sz="3200" kern="10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3409097967"/>
                  </a:ext>
                </a:extLst>
              </a:tr>
              <a:tr h="700020">
                <a:tc>
                  <a:txBody>
                    <a:bodyPr/>
                    <a:lstStyle/>
                    <a:p>
                      <a:pPr indent="0" algn="ctr">
                        <a:lnSpc>
                          <a:spcPct val="150000"/>
                        </a:lnSpc>
                      </a:pPr>
                      <a:r>
                        <a:rPr lang="en-US" sz="2400" kern="100" dirty="0" err="1">
                          <a:effectLst/>
                        </a:rPr>
                        <a:t>Mysql</a:t>
                      </a:r>
                      <a:endParaRPr lang="zh-CN" sz="32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ct val="150000"/>
                        </a:lnSpc>
                      </a:pPr>
                      <a:r>
                        <a:rPr lang="en-US" sz="2400" kern="100" dirty="0">
                          <a:effectLst/>
                        </a:rPr>
                        <a:t>5.7</a:t>
                      </a:r>
                      <a:endParaRPr lang="zh-CN" sz="3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4111699457"/>
                  </a:ext>
                </a:extLst>
              </a:tr>
              <a:tr h="700020">
                <a:tc>
                  <a:txBody>
                    <a:bodyPr/>
                    <a:lstStyle/>
                    <a:p>
                      <a:pPr indent="0" algn="ctr">
                        <a:lnSpc>
                          <a:spcPct val="150000"/>
                        </a:lnSpc>
                      </a:pPr>
                      <a:r>
                        <a:rPr lang="en-US" sz="2400" kern="100" dirty="0">
                          <a:effectLst/>
                        </a:rPr>
                        <a:t>GeoServer</a:t>
                      </a:r>
                      <a:endParaRPr lang="zh-CN" sz="32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ct val="150000"/>
                        </a:lnSpc>
                      </a:pPr>
                      <a:r>
                        <a:rPr lang="en-US" sz="2400" kern="100" dirty="0">
                          <a:effectLst/>
                        </a:rPr>
                        <a:t>2.13</a:t>
                      </a:r>
                      <a:endParaRPr lang="zh-CN" sz="3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557416002"/>
                  </a:ext>
                </a:extLst>
              </a:tr>
              <a:tr h="700020">
                <a:tc>
                  <a:txBody>
                    <a:bodyPr/>
                    <a:lstStyle/>
                    <a:p>
                      <a:pPr indent="0" algn="ctr">
                        <a:lnSpc>
                          <a:spcPct val="150000"/>
                        </a:lnSpc>
                      </a:pPr>
                      <a:r>
                        <a:rPr lang="en-US" sz="2400" kern="100" dirty="0">
                          <a:effectLst/>
                        </a:rPr>
                        <a:t>Tomcat</a:t>
                      </a:r>
                      <a:endParaRPr lang="zh-CN" sz="32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ct val="150000"/>
                        </a:lnSpc>
                      </a:pPr>
                      <a:r>
                        <a:rPr lang="en-US" sz="2400" kern="100" dirty="0">
                          <a:effectLst/>
                        </a:rPr>
                        <a:t>7.0</a:t>
                      </a:r>
                      <a:endParaRPr lang="zh-CN" sz="3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188979420"/>
                  </a:ext>
                </a:extLst>
              </a:tr>
              <a:tr h="774527">
                <a:tc>
                  <a:txBody>
                    <a:bodyPr/>
                    <a:lstStyle/>
                    <a:p>
                      <a:pPr indent="0" algn="ctr">
                        <a:lnSpc>
                          <a:spcPct val="150000"/>
                        </a:lnSpc>
                      </a:pPr>
                      <a:r>
                        <a:rPr lang="en-US" sz="2400" kern="100" dirty="0">
                          <a:effectLst/>
                        </a:rPr>
                        <a:t>PostgreSQL</a:t>
                      </a:r>
                      <a:endParaRPr lang="zh-CN" sz="3200" kern="100" dirty="0">
                        <a:effectLst/>
                        <a:latin typeface="Times New Roman" panose="02020603050405020304" pitchFamily="18" charset="0"/>
                        <a:ea typeface="宋体" panose="02010600030101010101" pitchFamily="2" charset="-122"/>
                      </a:endParaRPr>
                    </a:p>
                  </a:txBody>
                  <a:tcPr marL="68580" marR="68580" marT="0" marB="0" anchor="ctr"/>
                </a:tc>
                <a:tc>
                  <a:txBody>
                    <a:bodyPr/>
                    <a:lstStyle/>
                    <a:p>
                      <a:pPr indent="0" algn="ctr">
                        <a:lnSpc>
                          <a:spcPct val="150000"/>
                        </a:lnSpc>
                      </a:pPr>
                      <a:r>
                        <a:rPr lang="en-US" sz="2400" kern="100" dirty="0">
                          <a:effectLst/>
                        </a:rPr>
                        <a:t>9.0</a:t>
                      </a:r>
                      <a:endParaRPr lang="zh-CN" sz="3200" kern="100" dirty="0">
                        <a:effectLst/>
                        <a:latin typeface="Times New Roman" panose="02020603050405020304" pitchFamily="18" charset="0"/>
                        <a:ea typeface="宋体" panose="02010600030101010101" pitchFamily="2" charset="-122"/>
                      </a:endParaRPr>
                    </a:p>
                  </a:txBody>
                  <a:tcPr marL="68580" marR="68580" marT="0" marB="0"/>
                </a:tc>
                <a:extLst>
                  <a:ext uri="{0D108BD9-81ED-4DB2-BD59-A6C34878D82A}">
                    <a16:rowId xmlns:a16="http://schemas.microsoft.com/office/drawing/2014/main" val="2061214230"/>
                  </a:ext>
                </a:extLst>
              </a:tr>
            </a:tbl>
          </a:graphicData>
        </a:graphic>
      </p:graphicFrame>
      <p:pic>
        <p:nvPicPr>
          <p:cNvPr id="6" name="图片 5">
            <a:extLst>
              <a:ext uri="{FF2B5EF4-FFF2-40B4-BE49-F238E27FC236}">
                <a16:creationId xmlns:a16="http://schemas.microsoft.com/office/drawing/2014/main" id="{B69457CE-FFFD-404E-A654-A8AF97652715}"/>
              </a:ext>
            </a:extLst>
          </p:cNvPr>
          <p:cNvPicPr>
            <a:picLocks noChangeAspect="1"/>
          </p:cNvPicPr>
          <p:nvPr/>
        </p:nvPicPr>
        <p:blipFill>
          <a:blip r:embed="rId3"/>
          <a:stretch>
            <a:fillRect/>
          </a:stretch>
        </p:blipFill>
        <p:spPr>
          <a:xfrm>
            <a:off x="1007706" y="1236526"/>
            <a:ext cx="10478864" cy="5621474"/>
          </a:xfrm>
          <a:prstGeom prst="rect">
            <a:avLst/>
          </a:prstGeom>
        </p:spPr>
      </p:pic>
    </p:spTree>
    <p:extLst>
      <p:ext uri="{BB962C8B-B14F-4D97-AF65-F5344CB8AC3E}">
        <p14:creationId xmlns:p14="http://schemas.microsoft.com/office/powerpoint/2010/main" val="360512269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目录</a:t>
            </a:r>
          </a:p>
        </p:txBody>
      </p:sp>
      <p:sp>
        <p:nvSpPr>
          <p:cNvPr id="3" name="文本占位符 2"/>
          <p:cNvSpPr>
            <a:spLocks noGrp="1"/>
          </p:cNvSpPr>
          <p:nvPr>
            <p:ph type="body" sz="quarter" idx="14"/>
          </p:nvPr>
        </p:nvSpPr>
        <p:spPr/>
        <p:txBody>
          <a:bodyPr/>
          <a:lstStyle/>
          <a:p>
            <a:r>
              <a:rPr kumimoji="1" lang="en-US" altLang="zh-CN" dirty="0"/>
              <a:t>CONTENTS</a:t>
            </a:r>
            <a:endParaRPr kumimoji="1" lang="zh-CN" altLang="en-US" dirty="0"/>
          </a:p>
        </p:txBody>
      </p:sp>
      <p:sp>
        <p:nvSpPr>
          <p:cNvPr id="4" name="文本占位符 3"/>
          <p:cNvSpPr>
            <a:spLocks noGrp="1"/>
          </p:cNvSpPr>
          <p:nvPr>
            <p:ph type="body" sz="quarter" idx="15"/>
          </p:nvPr>
        </p:nvSpPr>
        <p:spPr>
          <a:xfrm>
            <a:off x="7429254" y="503425"/>
            <a:ext cx="932642" cy="634634"/>
          </a:xfrm>
        </p:spPr>
        <p:txBody>
          <a:bodyPr/>
          <a:lstStyle/>
          <a:p>
            <a:r>
              <a:rPr kumimoji="1" lang="en-US" altLang="zh-CN" dirty="0"/>
              <a:t>01</a:t>
            </a:r>
            <a:endParaRPr kumimoji="1" lang="zh-CN" altLang="en-US" dirty="0"/>
          </a:p>
        </p:txBody>
      </p:sp>
      <p:sp>
        <p:nvSpPr>
          <p:cNvPr id="5" name="文本占位符 4"/>
          <p:cNvSpPr>
            <a:spLocks noGrp="1"/>
          </p:cNvSpPr>
          <p:nvPr>
            <p:ph type="body" sz="quarter" idx="16"/>
          </p:nvPr>
        </p:nvSpPr>
        <p:spPr>
          <a:xfrm>
            <a:off x="8361895" y="503425"/>
            <a:ext cx="3253563" cy="634634"/>
          </a:xfrm>
        </p:spPr>
        <p:txBody>
          <a:bodyPr/>
          <a:lstStyle/>
          <a:p>
            <a:r>
              <a:rPr kumimoji="1" lang="zh-CN" altLang="en-US" sz="2800" b="1" dirty="0"/>
              <a:t>研究背景</a:t>
            </a:r>
          </a:p>
        </p:txBody>
      </p:sp>
      <p:sp>
        <p:nvSpPr>
          <p:cNvPr id="8" name="文本占位符 7"/>
          <p:cNvSpPr>
            <a:spLocks noGrp="1"/>
          </p:cNvSpPr>
          <p:nvPr>
            <p:ph type="body" sz="quarter" idx="19"/>
          </p:nvPr>
        </p:nvSpPr>
        <p:spPr>
          <a:xfrm>
            <a:off x="7419744" y="1341622"/>
            <a:ext cx="932642" cy="634634"/>
          </a:xfrm>
        </p:spPr>
        <p:txBody>
          <a:bodyPr/>
          <a:lstStyle/>
          <a:p>
            <a:r>
              <a:rPr kumimoji="1" lang="en-US" altLang="zh-CN" dirty="0"/>
              <a:t>02</a:t>
            </a:r>
            <a:endParaRPr kumimoji="1" lang="zh-CN" altLang="en-US" dirty="0"/>
          </a:p>
        </p:txBody>
      </p:sp>
      <p:sp>
        <p:nvSpPr>
          <p:cNvPr id="9" name="文本占位符 8"/>
          <p:cNvSpPr>
            <a:spLocks noGrp="1"/>
          </p:cNvSpPr>
          <p:nvPr>
            <p:ph type="body" sz="quarter" idx="20"/>
          </p:nvPr>
        </p:nvSpPr>
        <p:spPr>
          <a:xfrm>
            <a:off x="8352385" y="1341622"/>
            <a:ext cx="3253563" cy="634634"/>
          </a:xfrm>
        </p:spPr>
        <p:txBody>
          <a:bodyPr/>
          <a:lstStyle/>
          <a:p>
            <a:r>
              <a:rPr kumimoji="1" lang="zh-CN" altLang="en-US" sz="2800" b="1" dirty="0"/>
              <a:t>可行性分析</a:t>
            </a:r>
          </a:p>
        </p:txBody>
      </p:sp>
      <p:sp>
        <p:nvSpPr>
          <p:cNvPr id="10" name="文本占位符 9"/>
          <p:cNvSpPr>
            <a:spLocks noGrp="1"/>
          </p:cNvSpPr>
          <p:nvPr>
            <p:ph type="body" sz="quarter" idx="21"/>
          </p:nvPr>
        </p:nvSpPr>
        <p:spPr>
          <a:xfrm>
            <a:off x="7419744" y="2250578"/>
            <a:ext cx="932642" cy="634634"/>
          </a:xfrm>
        </p:spPr>
        <p:txBody>
          <a:bodyPr/>
          <a:lstStyle/>
          <a:p>
            <a:r>
              <a:rPr kumimoji="1" lang="en-US" altLang="zh-CN" dirty="0"/>
              <a:t>03</a:t>
            </a:r>
            <a:endParaRPr kumimoji="1" lang="zh-CN" altLang="en-US" dirty="0"/>
          </a:p>
        </p:txBody>
      </p:sp>
      <p:sp>
        <p:nvSpPr>
          <p:cNvPr id="11" name="文本占位符 10"/>
          <p:cNvSpPr>
            <a:spLocks noGrp="1"/>
          </p:cNvSpPr>
          <p:nvPr>
            <p:ph type="body" sz="quarter" idx="22"/>
          </p:nvPr>
        </p:nvSpPr>
        <p:spPr>
          <a:xfrm>
            <a:off x="8352385" y="2250578"/>
            <a:ext cx="3253563" cy="634634"/>
          </a:xfrm>
        </p:spPr>
        <p:txBody>
          <a:bodyPr/>
          <a:lstStyle/>
          <a:p>
            <a:r>
              <a:rPr kumimoji="1" lang="zh-CN" altLang="en-US" sz="2800" b="1" dirty="0"/>
              <a:t>需求分析</a:t>
            </a:r>
          </a:p>
        </p:txBody>
      </p:sp>
      <p:sp>
        <p:nvSpPr>
          <p:cNvPr id="12" name="文本占位符 11"/>
          <p:cNvSpPr>
            <a:spLocks noGrp="1"/>
          </p:cNvSpPr>
          <p:nvPr>
            <p:ph type="body" sz="quarter" idx="23"/>
          </p:nvPr>
        </p:nvSpPr>
        <p:spPr>
          <a:xfrm>
            <a:off x="7419744" y="3159534"/>
            <a:ext cx="932642" cy="634634"/>
          </a:xfrm>
        </p:spPr>
        <p:txBody>
          <a:bodyPr/>
          <a:lstStyle/>
          <a:p>
            <a:r>
              <a:rPr kumimoji="1" lang="en-US" altLang="zh-CN" dirty="0"/>
              <a:t>04</a:t>
            </a:r>
            <a:endParaRPr kumimoji="1" lang="zh-CN" altLang="en-US" dirty="0"/>
          </a:p>
        </p:txBody>
      </p:sp>
      <p:sp>
        <p:nvSpPr>
          <p:cNvPr id="13" name="文本占位符 12"/>
          <p:cNvSpPr>
            <a:spLocks noGrp="1"/>
          </p:cNvSpPr>
          <p:nvPr>
            <p:ph type="body" sz="quarter" idx="24"/>
          </p:nvPr>
        </p:nvSpPr>
        <p:spPr>
          <a:xfrm>
            <a:off x="8352385" y="3159534"/>
            <a:ext cx="3253563" cy="634634"/>
          </a:xfrm>
        </p:spPr>
        <p:txBody>
          <a:bodyPr/>
          <a:lstStyle/>
          <a:p>
            <a:r>
              <a:rPr kumimoji="1" lang="zh-CN" altLang="en-US" sz="2800" b="1" dirty="0"/>
              <a:t>总体设计</a:t>
            </a:r>
          </a:p>
        </p:txBody>
      </p:sp>
      <p:sp>
        <p:nvSpPr>
          <p:cNvPr id="15" name="文本占位符 11">
            <a:extLst>
              <a:ext uri="{FF2B5EF4-FFF2-40B4-BE49-F238E27FC236}">
                <a16:creationId xmlns:a16="http://schemas.microsoft.com/office/drawing/2014/main" id="{721C2BF0-1B96-4658-B497-BB35A4712B60}"/>
              </a:ext>
            </a:extLst>
          </p:cNvPr>
          <p:cNvSpPr txBox="1">
            <a:spLocks/>
          </p:cNvSpPr>
          <p:nvPr/>
        </p:nvSpPr>
        <p:spPr>
          <a:xfrm>
            <a:off x="7410233" y="4040765"/>
            <a:ext cx="932642"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4400" b="1"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05</a:t>
            </a:r>
            <a:endParaRPr kumimoji="1" lang="zh-CN" altLang="en-US" dirty="0"/>
          </a:p>
        </p:txBody>
      </p:sp>
      <p:sp>
        <p:nvSpPr>
          <p:cNvPr id="16" name="文本占位符 12">
            <a:extLst>
              <a:ext uri="{FF2B5EF4-FFF2-40B4-BE49-F238E27FC236}">
                <a16:creationId xmlns:a16="http://schemas.microsoft.com/office/drawing/2014/main" id="{1A07CD9D-AE67-4128-8D25-B190C7FC1107}"/>
              </a:ext>
            </a:extLst>
          </p:cNvPr>
          <p:cNvSpPr txBox="1">
            <a:spLocks/>
          </p:cNvSpPr>
          <p:nvPr/>
        </p:nvSpPr>
        <p:spPr>
          <a:xfrm>
            <a:off x="8342874" y="4040765"/>
            <a:ext cx="3253563"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600" b="0"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sz="2800" b="1" dirty="0"/>
              <a:t>详细设计</a:t>
            </a:r>
          </a:p>
        </p:txBody>
      </p:sp>
      <p:sp>
        <p:nvSpPr>
          <p:cNvPr id="17" name="文本占位符 11">
            <a:extLst>
              <a:ext uri="{FF2B5EF4-FFF2-40B4-BE49-F238E27FC236}">
                <a16:creationId xmlns:a16="http://schemas.microsoft.com/office/drawing/2014/main" id="{30343151-1C0A-4B11-88F2-B85F4901148D}"/>
              </a:ext>
            </a:extLst>
          </p:cNvPr>
          <p:cNvSpPr txBox="1">
            <a:spLocks/>
          </p:cNvSpPr>
          <p:nvPr/>
        </p:nvSpPr>
        <p:spPr>
          <a:xfrm>
            <a:off x="7410232" y="4906598"/>
            <a:ext cx="932642"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4400" b="1"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06</a:t>
            </a:r>
            <a:endParaRPr kumimoji="1" lang="zh-CN" altLang="en-US" dirty="0"/>
          </a:p>
        </p:txBody>
      </p:sp>
      <p:sp>
        <p:nvSpPr>
          <p:cNvPr id="18" name="文本占位符 12">
            <a:extLst>
              <a:ext uri="{FF2B5EF4-FFF2-40B4-BE49-F238E27FC236}">
                <a16:creationId xmlns:a16="http://schemas.microsoft.com/office/drawing/2014/main" id="{725CA38D-E7CE-44DF-9617-009CE55566BF}"/>
              </a:ext>
            </a:extLst>
          </p:cNvPr>
          <p:cNvSpPr txBox="1">
            <a:spLocks/>
          </p:cNvSpPr>
          <p:nvPr/>
        </p:nvSpPr>
        <p:spPr>
          <a:xfrm>
            <a:off x="8342873" y="4906598"/>
            <a:ext cx="3253563"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600" b="0"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sz="2800" b="1" dirty="0"/>
              <a:t>编码和测试</a:t>
            </a:r>
          </a:p>
        </p:txBody>
      </p:sp>
      <p:sp>
        <p:nvSpPr>
          <p:cNvPr id="31" name="文本占位符 11">
            <a:extLst>
              <a:ext uri="{FF2B5EF4-FFF2-40B4-BE49-F238E27FC236}">
                <a16:creationId xmlns:a16="http://schemas.microsoft.com/office/drawing/2014/main" id="{246DB58C-1722-44BE-A8D7-4DCDFA970950}"/>
              </a:ext>
            </a:extLst>
          </p:cNvPr>
          <p:cNvSpPr txBox="1">
            <a:spLocks/>
          </p:cNvSpPr>
          <p:nvPr/>
        </p:nvSpPr>
        <p:spPr>
          <a:xfrm>
            <a:off x="7410232" y="5772431"/>
            <a:ext cx="932642"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4400" b="1"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07</a:t>
            </a:r>
            <a:endParaRPr kumimoji="1" lang="zh-CN" altLang="en-US" dirty="0"/>
          </a:p>
        </p:txBody>
      </p:sp>
      <p:sp>
        <p:nvSpPr>
          <p:cNvPr id="32" name="文本占位符 12">
            <a:extLst>
              <a:ext uri="{FF2B5EF4-FFF2-40B4-BE49-F238E27FC236}">
                <a16:creationId xmlns:a16="http://schemas.microsoft.com/office/drawing/2014/main" id="{9FEBBA56-255B-4FC4-AE56-D3BB67CB69AC}"/>
              </a:ext>
            </a:extLst>
          </p:cNvPr>
          <p:cNvSpPr txBox="1">
            <a:spLocks/>
          </p:cNvSpPr>
          <p:nvPr/>
        </p:nvSpPr>
        <p:spPr>
          <a:xfrm>
            <a:off x="8342873" y="5772431"/>
            <a:ext cx="3253563"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600" b="0"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sz="2800" b="1" dirty="0"/>
              <a:t>系统部署</a:t>
            </a:r>
          </a:p>
        </p:txBody>
      </p:sp>
    </p:spTree>
    <p:extLst>
      <p:ext uri="{BB962C8B-B14F-4D97-AF65-F5344CB8AC3E}">
        <p14:creationId xmlns:p14="http://schemas.microsoft.com/office/powerpoint/2010/main" val="193088109"/>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07 </a:t>
            </a:r>
            <a:r>
              <a:rPr kumimoji="1" lang="zh-CN" altLang="en-US" sz="2800" dirty="0"/>
              <a:t>系统部署</a:t>
            </a:r>
            <a:r>
              <a:rPr kumimoji="1" lang="en-US" altLang="zh-CN" sz="2800" dirty="0"/>
              <a:t>-</a:t>
            </a:r>
            <a:r>
              <a:rPr kumimoji="1" lang="zh-CN" altLang="en-US" sz="2800" dirty="0"/>
              <a:t>系统演示</a:t>
            </a:r>
          </a:p>
        </p:txBody>
      </p:sp>
      <p:sp>
        <p:nvSpPr>
          <p:cNvPr id="5" name="文本占位符 1">
            <a:extLst>
              <a:ext uri="{FF2B5EF4-FFF2-40B4-BE49-F238E27FC236}">
                <a16:creationId xmlns:a16="http://schemas.microsoft.com/office/drawing/2014/main" id="{B91D637C-22D3-49CF-A4F4-1EF8ECD9E057}"/>
              </a:ext>
            </a:extLst>
          </p:cNvPr>
          <p:cNvSpPr txBox="1">
            <a:spLocks/>
          </p:cNvSpPr>
          <p:nvPr/>
        </p:nvSpPr>
        <p:spPr>
          <a:xfrm>
            <a:off x="4892234" y="3429000"/>
            <a:ext cx="1670612" cy="721395"/>
          </a:xfrm>
          <a:prstGeom prst="rect">
            <a:avLst/>
          </a:prstGeom>
          <a:ln w="12700" cmpd="sng">
            <a:noFill/>
          </a:ln>
        </p:spPr>
        <p:txBody>
          <a:bodyPr vert="horz" anchor="ctr"/>
          <a:lstStyle>
            <a:lvl1pPr marL="0" indent="0" algn="l" defTabSz="914400" rtl="0" eaLnBrk="1" latinLnBrk="0" hangingPunct="1">
              <a:lnSpc>
                <a:spcPct val="90000"/>
              </a:lnSpc>
              <a:spcBef>
                <a:spcPts val="1000"/>
              </a:spcBef>
              <a:buFont typeface="Arial" panose="020B0604020202020204" pitchFamily="34" charset="0"/>
              <a:buNone/>
              <a:defRPr sz="2400" b="1" kern="1200">
                <a:solidFill>
                  <a:schemeClr val="bg1"/>
                </a:solidFill>
                <a:latin typeface="Microsoft YaHei" charset="0"/>
                <a:ea typeface="Microsoft YaHei" charset="0"/>
                <a:cs typeface="Microsoft YaHei" charset="0"/>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sz="2800" dirty="0">
                <a:solidFill>
                  <a:schemeClr val="accent1"/>
                </a:solidFill>
              </a:rPr>
              <a:t>系统演示</a:t>
            </a:r>
          </a:p>
        </p:txBody>
      </p:sp>
    </p:spTree>
    <p:extLst>
      <p:ext uri="{BB962C8B-B14F-4D97-AF65-F5344CB8AC3E}">
        <p14:creationId xmlns:p14="http://schemas.microsoft.com/office/powerpoint/2010/main" val="23913452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2467658" y="3429000"/>
            <a:ext cx="8084654" cy="1041761"/>
          </a:xfrm>
        </p:spPr>
        <p:txBody>
          <a:bodyPr/>
          <a:lstStyle/>
          <a:p>
            <a:r>
              <a:rPr kumimoji="1" lang="zh-CN" altLang="en-US" dirty="0"/>
              <a:t>谢谢！请各位老师指正！</a:t>
            </a:r>
          </a:p>
        </p:txBody>
      </p:sp>
    </p:spTree>
    <p:extLst>
      <p:ext uri="{BB962C8B-B14F-4D97-AF65-F5344CB8AC3E}">
        <p14:creationId xmlns:p14="http://schemas.microsoft.com/office/powerpoint/2010/main" val="83176882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研究背景</a:t>
            </a:r>
          </a:p>
        </p:txBody>
      </p:sp>
      <p:sp>
        <p:nvSpPr>
          <p:cNvPr id="21" name="椭圆 20">
            <a:extLst>
              <a:ext uri="{FF2B5EF4-FFF2-40B4-BE49-F238E27FC236}">
                <a16:creationId xmlns:a16="http://schemas.microsoft.com/office/drawing/2014/main" id="{2AD37646-3411-4193-9E61-F54C5DF80178}"/>
              </a:ext>
            </a:extLst>
          </p:cNvPr>
          <p:cNvSpPr/>
          <p:nvPr/>
        </p:nvSpPr>
        <p:spPr>
          <a:xfrm>
            <a:off x="1132049" y="3584166"/>
            <a:ext cx="1115122" cy="1115122"/>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3600" b="1" dirty="0"/>
              <a:t>02</a:t>
            </a:r>
            <a:endParaRPr kumimoji="1" lang="zh-CN" altLang="en-US" sz="3600" b="1" dirty="0"/>
          </a:p>
        </p:txBody>
      </p:sp>
      <p:sp>
        <p:nvSpPr>
          <p:cNvPr id="23" name="矩形 22">
            <a:extLst>
              <a:ext uri="{FF2B5EF4-FFF2-40B4-BE49-F238E27FC236}">
                <a16:creationId xmlns:a16="http://schemas.microsoft.com/office/drawing/2014/main" id="{027AFA72-7D8E-4C0D-BE96-673735B85835}"/>
              </a:ext>
            </a:extLst>
          </p:cNvPr>
          <p:cNvSpPr/>
          <p:nvPr/>
        </p:nvSpPr>
        <p:spPr>
          <a:xfrm>
            <a:off x="2437778" y="3775473"/>
            <a:ext cx="7572522" cy="670120"/>
          </a:xfrm>
          <a:prstGeom prst="rect">
            <a:avLst/>
          </a:prstGeom>
          <a:solidFill>
            <a:schemeClr val="accent1">
              <a:lumMod val="50000"/>
            </a:schemeClr>
          </a:solidFill>
        </p:spPr>
        <p:txBody>
          <a:bodyPr wrap="none">
            <a:spAutoFit/>
          </a:bodyPr>
          <a:lstStyle/>
          <a:p>
            <a:pPr lvl="0">
              <a:lnSpc>
                <a:spcPct val="130000"/>
              </a:lnSpc>
            </a:pPr>
            <a:r>
              <a:rPr lang="zh-CN" altLang="en-US" sz="3200" b="1" dirty="0">
                <a:solidFill>
                  <a:schemeClr val="bg1"/>
                </a:solidFill>
              </a:rPr>
              <a:t>当前</a:t>
            </a:r>
            <a:r>
              <a:rPr lang="en-US" altLang="zh-CN" sz="3200" b="1" dirty="0">
                <a:solidFill>
                  <a:schemeClr val="bg1"/>
                </a:solidFill>
              </a:rPr>
              <a:t>WebGIS</a:t>
            </a:r>
            <a:r>
              <a:rPr lang="zh-CN" altLang="en-US" sz="3200" b="1" dirty="0">
                <a:solidFill>
                  <a:schemeClr val="bg1"/>
                </a:solidFill>
              </a:rPr>
              <a:t>技术等互联网技术发展迅速</a:t>
            </a:r>
            <a:endParaRPr lang="en-US" altLang="zh-CN" sz="3200" b="1" dirty="0">
              <a:solidFill>
                <a:schemeClr val="bg1"/>
              </a:solidFill>
            </a:endParaRPr>
          </a:p>
        </p:txBody>
      </p:sp>
      <p:sp>
        <p:nvSpPr>
          <p:cNvPr id="25" name="椭圆 24">
            <a:extLst>
              <a:ext uri="{FF2B5EF4-FFF2-40B4-BE49-F238E27FC236}">
                <a16:creationId xmlns:a16="http://schemas.microsoft.com/office/drawing/2014/main" id="{B315263A-44A7-405A-9614-CEA5E37E9213}"/>
              </a:ext>
            </a:extLst>
          </p:cNvPr>
          <p:cNvSpPr/>
          <p:nvPr/>
        </p:nvSpPr>
        <p:spPr>
          <a:xfrm>
            <a:off x="1132049" y="2059396"/>
            <a:ext cx="1115122" cy="1115122"/>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3600" b="1" dirty="0"/>
              <a:t>01</a:t>
            </a:r>
            <a:endParaRPr kumimoji="1" lang="zh-CN" altLang="en-US" sz="3600" b="1" dirty="0"/>
          </a:p>
        </p:txBody>
      </p:sp>
      <p:sp>
        <p:nvSpPr>
          <p:cNvPr id="27" name="矩形 26">
            <a:extLst>
              <a:ext uri="{FF2B5EF4-FFF2-40B4-BE49-F238E27FC236}">
                <a16:creationId xmlns:a16="http://schemas.microsoft.com/office/drawing/2014/main" id="{918E43E2-2A5A-4B08-8A79-C24C6C487BEB}"/>
              </a:ext>
            </a:extLst>
          </p:cNvPr>
          <p:cNvSpPr/>
          <p:nvPr/>
        </p:nvSpPr>
        <p:spPr>
          <a:xfrm>
            <a:off x="2437778" y="2250703"/>
            <a:ext cx="8392041" cy="670120"/>
          </a:xfrm>
          <a:prstGeom prst="rect">
            <a:avLst/>
          </a:prstGeom>
          <a:solidFill>
            <a:schemeClr val="accent1">
              <a:lumMod val="50000"/>
            </a:schemeClr>
          </a:solidFill>
        </p:spPr>
        <p:txBody>
          <a:bodyPr wrap="square">
            <a:spAutoFit/>
          </a:bodyPr>
          <a:lstStyle/>
          <a:p>
            <a:pPr lvl="0">
              <a:lnSpc>
                <a:spcPct val="130000"/>
              </a:lnSpc>
            </a:pPr>
            <a:r>
              <a:rPr lang="zh-CN" altLang="en-US" sz="3200" b="1" dirty="0">
                <a:solidFill>
                  <a:schemeClr val="bg1"/>
                </a:solidFill>
              </a:rPr>
              <a:t>校友是学校的宝贵财富应发挥和利用校友资源</a:t>
            </a:r>
            <a:endParaRPr lang="en-US" altLang="zh-CN" sz="3200" b="1" dirty="0">
              <a:solidFill>
                <a:schemeClr val="bg1"/>
              </a:solidFill>
            </a:endParaRPr>
          </a:p>
        </p:txBody>
      </p:sp>
      <p:sp>
        <p:nvSpPr>
          <p:cNvPr id="33" name="椭圆 32">
            <a:extLst>
              <a:ext uri="{FF2B5EF4-FFF2-40B4-BE49-F238E27FC236}">
                <a16:creationId xmlns:a16="http://schemas.microsoft.com/office/drawing/2014/main" id="{B2B5382F-0F59-4F55-88FE-7F68C1202B5D}"/>
              </a:ext>
            </a:extLst>
          </p:cNvPr>
          <p:cNvSpPr/>
          <p:nvPr/>
        </p:nvSpPr>
        <p:spPr>
          <a:xfrm>
            <a:off x="1132049" y="5178102"/>
            <a:ext cx="1115122" cy="1115122"/>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3600" b="1" dirty="0"/>
              <a:t>03</a:t>
            </a:r>
            <a:endParaRPr kumimoji="1" lang="zh-CN" altLang="en-US" sz="1800" b="1" dirty="0"/>
          </a:p>
        </p:txBody>
      </p:sp>
      <p:sp>
        <p:nvSpPr>
          <p:cNvPr id="35" name="矩形 34">
            <a:extLst>
              <a:ext uri="{FF2B5EF4-FFF2-40B4-BE49-F238E27FC236}">
                <a16:creationId xmlns:a16="http://schemas.microsoft.com/office/drawing/2014/main" id="{1DFD6F01-B972-4652-B041-AD468B182C50}"/>
              </a:ext>
            </a:extLst>
          </p:cNvPr>
          <p:cNvSpPr/>
          <p:nvPr/>
        </p:nvSpPr>
        <p:spPr>
          <a:xfrm>
            <a:off x="2437778" y="5369409"/>
            <a:ext cx="7571303" cy="670120"/>
          </a:xfrm>
          <a:prstGeom prst="rect">
            <a:avLst/>
          </a:prstGeom>
          <a:solidFill>
            <a:schemeClr val="accent1">
              <a:lumMod val="50000"/>
            </a:schemeClr>
          </a:solidFill>
        </p:spPr>
        <p:txBody>
          <a:bodyPr wrap="none">
            <a:spAutoFit/>
          </a:bodyPr>
          <a:lstStyle/>
          <a:p>
            <a:pPr lvl="0">
              <a:lnSpc>
                <a:spcPct val="130000"/>
              </a:lnSpc>
            </a:pPr>
            <a:r>
              <a:rPr lang="zh-CN" altLang="en-US" sz="3200" b="1" dirty="0">
                <a:solidFill>
                  <a:srgbClr val="FF0000"/>
                </a:solidFill>
              </a:rPr>
              <a:t>各高校缺少一个功能完善的校友交流平台</a:t>
            </a:r>
            <a:endParaRPr lang="en-US" altLang="zh-CN" sz="3200" b="1" dirty="0">
              <a:solidFill>
                <a:srgbClr val="FF0000"/>
              </a:solidFill>
            </a:endParaRPr>
          </a:p>
        </p:txBody>
      </p:sp>
    </p:spTree>
    <p:extLst>
      <p:ext uri="{BB962C8B-B14F-4D97-AF65-F5344CB8AC3E}">
        <p14:creationId xmlns:p14="http://schemas.microsoft.com/office/powerpoint/2010/main" val="515530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23"/>
                                        </p:tgtEl>
                                        <p:attrNameLst>
                                          <p:attrName>style.visibility</p:attrName>
                                        </p:attrNameLst>
                                      </p:cBhvr>
                                      <p:to>
                                        <p:strVal val="visible"/>
                                      </p:to>
                                    </p:set>
                                    <p:anim calcmode="lin" valueType="num">
                                      <p:cBhvr additive="base">
                                        <p:cTn id="17" dur="500" fill="hold"/>
                                        <p:tgtEl>
                                          <p:spTgt spid="23"/>
                                        </p:tgtEl>
                                        <p:attrNameLst>
                                          <p:attrName>ppt_x</p:attrName>
                                        </p:attrNameLst>
                                      </p:cBhvr>
                                      <p:tavLst>
                                        <p:tav tm="0">
                                          <p:val>
                                            <p:strVal val="#ppt_x"/>
                                          </p:val>
                                        </p:tav>
                                        <p:tav tm="100000">
                                          <p:val>
                                            <p:strVal val="#ppt_x"/>
                                          </p:val>
                                        </p:tav>
                                      </p:tavLst>
                                    </p:anim>
                                    <p:anim calcmode="lin" valueType="num">
                                      <p:cBhvr additive="base">
                                        <p:cTn id="18" dur="500" fill="hold"/>
                                        <p:tgtEl>
                                          <p:spTgt spid="23"/>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21"/>
                                        </p:tgtEl>
                                        <p:attrNameLst>
                                          <p:attrName>style.visibility</p:attrName>
                                        </p:attrNameLst>
                                      </p:cBhvr>
                                      <p:to>
                                        <p:strVal val="visible"/>
                                      </p:to>
                                    </p:set>
                                    <p:anim calcmode="lin" valueType="num">
                                      <p:cBhvr additive="base">
                                        <p:cTn id="21" dur="500" fill="hold"/>
                                        <p:tgtEl>
                                          <p:spTgt spid="21"/>
                                        </p:tgtEl>
                                        <p:attrNameLst>
                                          <p:attrName>ppt_x</p:attrName>
                                        </p:attrNameLst>
                                      </p:cBhvr>
                                      <p:tavLst>
                                        <p:tav tm="0">
                                          <p:val>
                                            <p:strVal val="#ppt_x"/>
                                          </p:val>
                                        </p:tav>
                                        <p:tav tm="100000">
                                          <p:val>
                                            <p:strVal val="#ppt_x"/>
                                          </p:val>
                                        </p:tav>
                                      </p:tavLst>
                                    </p:anim>
                                    <p:anim calcmode="lin" valueType="num">
                                      <p:cBhvr additive="base">
                                        <p:cTn id="22"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3" fill="hold">
                      <p:stCondLst>
                        <p:cond delay="indefinite"/>
                      </p:stCondLst>
                      <p:childTnLst>
                        <p:par>
                          <p:cTn id="24" fill="hold">
                            <p:stCondLst>
                              <p:cond delay="0"/>
                            </p:stCondLst>
                            <p:childTnLst>
                              <p:par>
                                <p:cTn id="25" presetID="2" presetClass="entr" presetSubtype="4" fill="hold" grpId="0" nodeType="clickEffect">
                                  <p:stCondLst>
                                    <p:cond delay="0"/>
                                  </p:stCondLst>
                                  <p:childTnLst>
                                    <p:set>
                                      <p:cBhvr>
                                        <p:cTn id="26" dur="1" fill="hold">
                                          <p:stCondLst>
                                            <p:cond delay="0"/>
                                          </p:stCondLst>
                                        </p:cTn>
                                        <p:tgtEl>
                                          <p:spTgt spid="33"/>
                                        </p:tgtEl>
                                        <p:attrNameLst>
                                          <p:attrName>style.visibility</p:attrName>
                                        </p:attrNameLst>
                                      </p:cBhvr>
                                      <p:to>
                                        <p:strVal val="visible"/>
                                      </p:to>
                                    </p:set>
                                    <p:anim calcmode="lin" valueType="num">
                                      <p:cBhvr additive="base">
                                        <p:cTn id="27" dur="500" fill="hold"/>
                                        <p:tgtEl>
                                          <p:spTgt spid="33"/>
                                        </p:tgtEl>
                                        <p:attrNameLst>
                                          <p:attrName>ppt_x</p:attrName>
                                        </p:attrNameLst>
                                      </p:cBhvr>
                                      <p:tavLst>
                                        <p:tav tm="0">
                                          <p:val>
                                            <p:strVal val="#ppt_x"/>
                                          </p:val>
                                        </p:tav>
                                        <p:tav tm="100000">
                                          <p:val>
                                            <p:strVal val="#ppt_x"/>
                                          </p:val>
                                        </p:tav>
                                      </p:tavLst>
                                    </p:anim>
                                    <p:anim calcmode="lin" valueType="num">
                                      <p:cBhvr additive="base">
                                        <p:cTn id="28" dur="500" fill="hold"/>
                                        <p:tgtEl>
                                          <p:spTgt spid="33"/>
                                        </p:tgtEl>
                                        <p:attrNameLst>
                                          <p:attrName>ppt_y</p:attrName>
                                        </p:attrNameLst>
                                      </p:cBhvr>
                                      <p:tavLst>
                                        <p:tav tm="0">
                                          <p:val>
                                            <p:strVal val="1+#ppt_h/2"/>
                                          </p:val>
                                        </p:tav>
                                        <p:tav tm="100000">
                                          <p:val>
                                            <p:strVal val="#ppt_y"/>
                                          </p:val>
                                        </p:tav>
                                      </p:tavLst>
                                    </p:anim>
                                  </p:childTnLst>
                                </p:cTn>
                              </p:par>
                              <p:par>
                                <p:cTn id="29" presetID="2" presetClass="entr" presetSubtype="4" fill="hold" grpId="0" nodeType="withEffect">
                                  <p:stCondLst>
                                    <p:cond delay="0"/>
                                  </p:stCondLst>
                                  <p:childTnLst>
                                    <p:set>
                                      <p:cBhvr>
                                        <p:cTn id="30" dur="1" fill="hold">
                                          <p:stCondLst>
                                            <p:cond delay="0"/>
                                          </p:stCondLst>
                                        </p:cTn>
                                        <p:tgtEl>
                                          <p:spTgt spid="35"/>
                                        </p:tgtEl>
                                        <p:attrNameLst>
                                          <p:attrName>style.visibility</p:attrName>
                                        </p:attrNameLst>
                                      </p:cBhvr>
                                      <p:to>
                                        <p:strVal val="visible"/>
                                      </p:to>
                                    </p:set>
                                    <p:anim calcmode="lin" valueType="num">
                                      <p:cBhvr additive="base">
                                        <p:cTn id="31" dur="500" fill="hold"/>
                                        <p:tgtEl>
                                          <p:spTgt spid="35"/>
                                        </p:tgtEl>
                                        <p:attrNameLst>
                                          <p:attrName>ppt_x</p:attrName>
                                        </p:attrNameLst>
                                      </p:cBhvr>
                                      <p:tavLst>
                                        <p:tav tm="0">
                                          <p:val>
                                            <p:strVal val="#ppt_x"/>
                                          </p:val>
                                        </p:tav>
                                        <p:tav tm="100000">
                                          <p:val>
                                            <p:strVal val="#ppt_x"/>
                                          </p:val>
                                        </p:tav>
                                      </p:tavLst>
                                    </p:anim>
                                    <p:anim calcmode="lin" valueType="num">
                                      <p:cBhvr additive="base">
                                        <p:cTn id="32"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 grpId="0" animBg="1"/>
      <p:bldP spid="23" grpId="0" animBg="1"/>
      <p:bldP spid="25" grpId="0" animBg="1"/>
      <p:bldP spid="27" grpId="0" animBg="1"/>
      <p:bldP spid="33" grpId="0" animBg="1"/>
      <p:bldP spid="3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研究背景</a:t>
            </a:r>
            <a:r>
              <a:rPr kumimoji="1" lang="en-US" altLang="zh-CN" dirty="0"/>
              <a:t>-</a:t>
            </a:r>
            <a:r>
              <a:rPr kumimoji="1" lang="zh-CN" altLang="en-US" dirty="0"/>
              <a:t>国内外现状</a:t>
            </a:r>
          </a:p>
        </p:txBody>
      </p:sp>
      <p:sp>
        <p:nvSpPr>
          <p:cNvPr id="9" name="矩形 8">
            <a:extLst>
              <a:ext uri="{FF2B5EF4-FFF2-40B4-BE49-F238E27FC236}">
                <a16:creationId xmlns:a16="http://schemas.microsoft.com/office/drawing/2014/main" id="{1917BB0F-B236-4839-B6F4-BCD7989E3C98}"/>
              </a:ext>
            </a:extLst>
          </p:cNvPr>
          <p:cNvSpPr/>
          <p:nvPr/>
        </p:nvSpPr>
        <p:spPr>
          <a:xfrm>
            <a:off x="923782" y="3065929"/>
            <a:ext cx="6837128" cy="525657"/>
          </a:xfrm>
          <a:prstGeom prst="rect">
            <a:avLst/>
          </a:prstGeom>
        </p:spPr>
        <p:txBody>
          <a:bodyPr wrap="none">
            <a:spAutoFit/>
          </a:bodyPr>
          <a:lstStyle/>
          <a:p>
            <a:pPr lvl="0">
              <a:lnSpc>
                <a:spcPct val="130000"/>
              </a:lnSpc>
            </a:pPr>
            <a:r>
              <a:rPr lang="en-US" altLang="zh-CN" sz="2400" b="1" dirty="0">
                <a:solidFill>
                  <a:schemeClr val="accent3"/>
                </a:solidFill>
              </a:rPr>
              <a:t>2</a:t>
            </a:r>
            <a:r>
              <a:rPr lang="zh-CN" altLang="en-US" sz="2400" b="1" dirty="0">
                <a:solidFill>
                  <a:schemeClr val="accent3"/>
                </a:solidFill>
              </a:rPr>
              <a:t>、国外大部分高校很早都建立了自己的校友平台</a:t>
            </a:r>
            <a:endParaRPr lang="en-US" altLang="zh-CN" sz="2400" b="1" dirty="0">
              <a:solidFill>
                <a:schemeClr val="accent3"/>
              </a:solidFill>
            </a:endParaRPr>
          </a:p>
        </p:txBody>
      </p:sp>
      <p:sp>
        <p:nvSpPr>
          <p:cNvPr id="10" name="矩形 9">
            <a:extLst>
              <a:ext uri="{FF2B5EF4-FFF2-40B4-BE49-F238E27FC236}">
                <a16:creationId xmlns:a16="http://schemas.microsoft.com/office/drawing/2014/main" id="{46300E9F-FFFE-48BB-A6A1-83E3439B676C}"/>
              </a:ext>
            </a:extLst>
          </p:cNvPr>
          <p:cNvSpPr/>
          <p:nvPr/>
        </p:nvSpPr>
        <p:spPr>
          <a:xfrm>
            <a:off x="923782" y="4061211"/>
            <a:ext cx="7760458" cy="525657"/>
          </a:xfrm>
          <a:prstGeom prst="rect">
            <a:avLst/>
          </a:prstGeom>
        </p:spPr>
        <p:txBody>
          <a:bodyPr wrap="none">
            <a:spAutoFit/>
          </a:bodyPr>
          <a:lstStyle/>
          <a:p>
            <a:pPr lvl="0">
              <a:lnSpc>
                <a:spcPct val="130000"/>
              </a:lnSpc>
            </a:pPr>
            <a:r>
              <a:rPr lang="en-US" altLang="zh-CN" sz="2400" b="1" dirty="0">
                <a:solidFill>
                  <a:schemeClr val="accent3"/>
                </a:solidFill>
              </a:rPr>
              <a:t>3</a:t>
            </a:r>
            <a:r>
              <a:rPr lang="zh-CN" altLang="en-US" sz="2400" b="1" dirty="0">
                <a:solidFill>
                  <a:schemeClr val="accent3"/>
                </a:solidFill>
              </a:rPr>
              <a:t>、国内大部分高校逐渐重视并成立有关校友的工作部门</a:t>
            </a:r>
            <a:endParaRPr lang="en-US" altLang="zh-CN" sz="2400" b="1" dirty="0">
              <a:solidFill>
                <a:schemeClr val="accent3"/>
              </a:solidFill>
            </a:endParaRPr>
          </a:p>
        </p:txBody>
      </p:sp>
      <p:sp>
        <p:nvSpPr>
          <p:cNvPr id="12" name="矩形 11">
            <a:extLst>
              <a:ext uri="{FF2B5EF4-FFF2-40B4-BE49-F238E27FC236}">
                <a16:creationId xmlns:a16="http://schemas.microsoft.com/office/drawing/2014/main" id="{3688D305-E09C-4F3C-9949-C9115BDA2F0A}"/>
              </a:ext>
            </a:extLst>
          </p:cNvPr>
          <p:cNvSpPr/>
          <p:nvPr/>
        </p:nvSpPr>
        <p:spPr>
          <a:xfrm>
            <a:off x="923782" y="5056493"/>
            <a:ext cx="10530447" cy="525657"/>
          </a:xfrm>
          <a:prstGeom prst="rect">
            <a:avLst/>
          </a:prstGeom>
        </p:spPr>
        <p:txBody>
          <a:bodyPr wrap="none">
            <a:spAutoFit/>
          </a:bodyPr>
          <a:lstStyle/>
          <a:p>
            <a:pPr lvl="0">
              <a:lnSpc>
                <a:spcPct val="130000"/>
              </a:lnSpc>
            </a:pPr>
            <a:r>
              <a:rPr lang="en-US" altLang="zh-CN" sz="2400" b="1" dirty="0">
                <a:solidFill>
                  <a:schemeClr val="accent3"/>
                </a:solidFill>
              </a:rPr>
              <a:t>4</a:t>
            </a:r>
            <a:r>
              <a:rPr lang="zh-CN" altLang="en-US" sz="2400" b="1" dirty="0">
                <a:solidFill>
                  <a:schemeClr val="accent3"/>
                </a:solidFill>
              </a:rPr>
              <a:t>、国内存在一些高校创建校友平台更新不及时，运用技术也相对较老等缺点</a:t>
            </a:r>
            <a:endParaRPr lang="en-US" altLang="zh-CN" sz="2400" b="1" dirty="0">
              <a:solidFill>
                <a:schemeClr val="accent3"/>
              </a:solidFill>
            </a:endParaRPr>
          </a:p>
        </p:txBody>
      </p:sp>
      <p:sp>
        <p:nvSpPr>
          <p:cNvPr id="13" name="矩形 12">
            <a:extLst>
              <a:ext uri="{FF2B5EF4-FFF2-40B4-BE49-F238E27FC236}">
                <a16:creationId xmlns:a16="http://schemas.microsoft.com/office/drawing/2014/main" id="{E5761A42-5905-4020-95DD-E93A98A97923}"/>
              </a:ext>
            </a:extLst>
          </p:cNvPr>
          <p:cNvSpPr/>
          <p:nvPr/>
        </p:nvSpPr>
        <p:spPr>
          <a:xfrm>
            <a:off x="923782" y="2070647"/>
            <a:ext cx="6222473" cy="525657"/>
          </a:xfrm>
          <a:prstGeom prst="rect">
            <a:avLst/>
          </a:prstGeom>
        </p:spPr>
        <p:txBody>
          <a:bodyPr wrap="none">
            <a:spAutoFit/>
          </a:bodyPr>
          <a:lstStyle/>
          <a:p>
            <a:pPr lvl="0">
              <a:lnSpc>
                <a:spcPct val="130000"/>
              </a:lnSpc>
            </a:pPr>
            <a:r>
              <a:rPr lang="en-US" altLang="zh-CN" sz="2400" b="1" dirty="0">
                <a:solidFill>
                  <a:srgbClr val="FF0000"/>
                </a:solidFill>
              </a:rPr>
              <a:t>1</a:t>
            </a:r>
            <a:r>
              <a:rPr lang="zh-CN" altLang="en-US" sz="2400" b="1" dirty="0">
                <a:solidFill>
                  <a:srgbClr val="FF0000"/>
                </a:solidFill>
              </a:rPr>
              <a:t>、国内外很少将</a:t>
            </a:r>
            <a:r>
              <a:rPr lang="en-US" altLang="zh-CN" sz="2400" b="1" dirty="0">
                <a:solidFill>
                  <a:srgbClr val="FF0000"/>
                </a:solidFill>
              </a:rPr>
              <a:t>WebGIS</a:t>
            </a:r>
            <a:r>
              <a:rPr lang="zh-CN" altLang="en-US" sz="2400" b="1" dirty="0">
                <a:solidFill>
                  <a:srgbClr val="FF0000"/>
                </a:solidFill>
              </a:rPr>
              <a:t>和校友平台相结合</a:t>
            </a:r>
            <a:endParaRPr lang="en-US" altLang="zh-CN" sz="2400" b="1" dirty="0">
              <a:solidFill>
                <a:srgbClr val="FF0000"/>
              </a:solidFill>
            </a:endParaRPr>
          </a:p>
        </p:txBody>
      </p:sp>
    </p:spTree>
    <p:extLst>
      <p:ext uri="{BB962C8B-B14F-4D97-AF65-F5344CB8AC3E}">
        <p14:creationId xmlns:p14="http://schemas.microsoft.com/office/powerpoint/2010/main" val="2783844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研究背景</a:t>
            </a:r>
            <a:r>
              <a:rPr kumimoji="1" lang="en-US" altLang="zh-CN" dirty="0"/>
              <a:t>-</a:t>
            </a:r>
            <a:r>
              <a:rPr kumimoji="1" lang="zh-CN" altLang="en-US" dirty="0"/>
              <a:t>国内外现状</a:t>
            </a:r>
          </a:p>
        </p:txBody>
      </p:sp>
      <p:pic>
        <p:nvPicPr>
          <p:cNvPr id="4" name="图片 3">
            <a:extLst>
              <a:ext uri="{FF2B5EF4-FFF2-40B4-BE49-F238E27FC236}">
                <a16:creationId xmlns:a16="http://schemas.microsoft.com/office/drawing/2014/main" id="{4BED0B2D-147D-464D-B0FD-E03B6ED056FD}"/>
              </a:ext>
            </a:extLst>
          </p:cNvPr>
          <p:cNvPicPr>
            <a:picLocks noChangeAspect="1"/>
          </p:cNvPicPr>
          <p:nvPr/>
        </p:nvPicPr>
        <p:blipFill rotWithShape="1">
          <a:blip r:embed="rId3"/>
          <a:srcRect t="2597"/>
          <a:stretch/>
        </p:blipFill>
        <p:spPr>
          <a:xfrm>
            <a:off x="0" y="979628"/>
            <a:ext cx="12192000" cy="5603724"/>
          </a:xfrm>
          <a:prstGeom prst="rect">
            <a:avLst/>
          </a:prstGeom>
        </p:spPr>
      </p:pic>
      <p:pic>
        <p:nvPicPr>
          <p:cNvPr id="6" name="图片 5">
            <a:extLst>
              <a:ext uri="{FF2B5EF4-FFF2-40B4-BE49-F238E27FC236}">
                <a16:creationId xmlns:a16="http://schemas.microsoft.com/office/drawing/2014/main" id="{ADB22BF4-6B89-4CC8-AFBD-DCE79719BF88}"/>
              </a:ext>
            </a:extLst>
          </p:cNvPr>
          <p:cNvPicPr>
            <a:picLocks noChangeAspect="1"/>
          </p:cNvPicPr>
          <p:nvPr/>
        </p:nvPicPr>
        <p:blipFill>
          <a:blip r:embed="rId4"/>
          <a:stretch>
            <a:fillRect/>
          </a:stretch>
        </p:blipFill>
        <p:spPr>
          <a:xfrm>
            <a:off x="0" y="979628"/>
            <a:ext cx="12192000" cy="5730685"/>
          </a:xfrm>
          <a:prstGeom prst="rect">
            <a:avLst/>
          </a:prstGeom>
        </p:spPr>
      </p:pic>
      <p:pic>
        <p:nvPicPr>
          <p:cNvPr id="8" name="图片 7">
            <a:extLst>
              <a:ext uri="{FF2B5EF4-FFF2-40B4-BE49-F238E27FC236}">
                <a16:creationId xmlns:a16="http://schemas.microsoft.com/office/drawing/2014/main" id="{2FDF1403-52A0-44BF-8384-B756ECB34283}"/>
              </a:ext>
            </a:extLst>
          </p:cNvPr>
          <p:cNvPicPr>
            <a:picLocks noChangeAspect="1"/>
          </p:cNvPicPr>
          <p:nvPr/>
        </p:nvPicPr>
        <p:blipFill>
          <a:blip r:embed="rId5"/>
          <a:stretch>
            <a:fillRect/>
          </a:stretch>
        </p:blipFill>
        <p:spPr>
          <a:xfrm>
            <a:off x="0" y="979628"/>
            <a:ext cx="12192000" cy="5790882"/>
          </a:xfrm>
          <a:prstGeom prst="rect">
            <a:avLst/>
          </a:prstGeom>
        </p:spPr>
      </p:pic>
      <p:pic>
        <p:nvPicPr>
          <p:cNvPr id="16" name="图片 15">
            <a:extLst>
              <a:ext uri="{FF2B5EF4-FFF2-40B4-BE49-F238E27FC236}">
                <a16:creationId xmlns:a16="http://schemas.microsoft.com/office/drawing/2014/main" id="{11D7D9CE-E9D2-40FC-8F4A-C7D3D39C4343}"/>
              </a:ext>
            </a:extLst>
          </p:cNvPr>
          <p:cNvPicPr>
            <a:picLocks noChangeAspect="1"/>
          </p:cNvPicPr>
          <p:nvPr/>
        </p:nvPicPr>
        <p:blipFill rotWithShape="1">
          <a:blip r:embed="rId6"/>
          <a:srcRect t="12983"/>
          <a:stretch/>
        </p:blipFill>
        <p:spPr>
          <a:xfrm>
            <a:off x="0" y="1012708"/>
            <a:ext cx="12192000" cy="5757802"/>
          </a:xfrm>
          <a:prstGeom prst="rect">
            <a:avLst/>
          </a:prstGeom>
        </p:spPr>
      </p:pic>
    </p:spTree>
    <p:extLst>
      <p:ext uri="{BB962C8B-B14F-4D97-AF65-F5344CB8AC3E}">
        <p14:creationId xmlns:p14="http://schemas.microsoft.com/office/powerpoint/2010/main" val="319125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a:t>
            </a:r>
            <a:r>
              <a:rPr kumimoji="1" lang="zh-CN" altLang="en-US" dirty="0"/>
              <a:t> 可行性分析</a:t>
            </a:r>
          </a:p>
        </p:txBody>
      </p:sp>
      <p:sp>
        <p:nvSpPr>
          <p:cNvPr id="18" name="矩形 17"/>
          <p:cNvSpPr/>
          <p:nvPr/>
        </p:nvSpPr>
        <p:spPr>
          <a:xfrm>
            <a:off x="774441" y="1259634"/>
            <a:ext cx="5075853" cy="5397212"/>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indent="457200">
              <a:lnSpc>
                <a:spcPct val="150000"/>
              </a:lnSpc>
            </a:pPr>
            <a:r>
              <a:rPr kumimoji="1" lang="en-US" altLang="zh-CN" sz="2000" dirty="0"/>
              <a:t>1</a:t>
            </a:r>
            <a:r>
              <a:rPr kumimoji="1" lang="zh-CN" altLang="en-US" sz="2000" dirty="0"/>
              <a:t>、使用</a:t>
            </a:r>
            <a:r>
              <a:rPr kumimoji="1" lang="en-US" altLang="zh-CN" sz="2000" dirty="0"/>
              <a:t>SSM</a:t>
            </a:r>
            <a:r>
              <a:rPr kumimoji="1" lang="zh-CN" altLang="en-US" sz="2000" dirty="0"/>
              <a:t>（</a:t>
            </a:r>
            <a:r>
              <a:rPr kumimoji="1" lang="en-US" altLang="zh-CN" sz="2000" dirty="0"/>
              <a:t>Spring</a:t>
            </a:r>
            <a:r>
              <a:rPr kumimoji="1" lang="zh-CN" altLang="en-US" sz="2000" dirty="0"/>
              <a:t>、</a:t>
            </a:r>
            <a:r>
              <a:rPr kumimoji="1" lang="en-US" altLang="zh-CN" sz="2000" dirty="0"/>
              <a:t>Spring MVC</a:t>
            </a:r>
            <a:r>
              <a:rPr kumimoji="1" lang="zh-CN" altLang="en-US" sz="2000" dirty="0"/>
              <a:t>、</a:t>
            </a:r>
            <a:r>
              <a:rPr kumimoji="1" lang="en-US" altLang="zh-CN" sz="2000" dirty="0" err="1"/>
              <a:t>Mybatis</a:t>
            </a:r>
            <a:r>
              <a:rPr kumimoji="1" lang="zh-CN" altLang="en-US" sz="2000" dirty="0"/>
              <a:t>）基础开发框架是可以满足该项目后端的开发。</a:t>
            </a:r>
            <a:endParaRPr kumimoji="1" lang="en-US" altLang="zh-CN" sz="2000" dirty="0"/>
          </a:p>
          <a:p>
            <a:pPr indent="457200">
              <a:lnSpc>
                <a:spcPct val="150000"/>
              </a:lnSpc>
            </a:pPr>
            <a:r>
              <a:rPr kumimoji="1" lang="en-US" altLang="zh-CN" sz="2000" dirty="0"/>
              <a:t>2</a:t>
            </a:r>
            <a:r>
              <a:rPr kumimoji="1" lang="zh-CN" altLang="en-US" sz="2000" dirty="0"/>
              <a:t>、</a:t>
            </a:r>
            <a:r>
              <a:rPr kumimoji="1" lang="en-US" altLang="zh-CN" sz="2000" dirty="0"/>
              <a:t>GeoServer</a:t>
            </a:r>
            <a:r>
              <a:rPr kumimoji="1" lang="zh-CN" altLang="en-US" sz="2000" dirty="0"/>
              <a:t>可以满足该项目对地图服务的要求。</a:t>
            </a:r>
            <a:endParaRPr kumimoji="1" lang="en-US" altLang="zh-CN" sz="2000" dirty="0"/>
          </a:p>
          <a:p>
            <a:pPr indent="457200">
              <a:lnSpc>
                <a:spcPct val="150000"/>
              </a:lnSpc>
            </a:pPr>
            <a:r>
              <a:rPr kumimoji="1" lang="en-US" altLang="zh-CN" sz="2000" dirty="0"/>
              <a:t>2</a:t>
            </a:r>
            <a:r>
              <a:rPr kumimoji="1" lang="zh-CN" altLang="en-US" sz="2000" dirty="0"/>
              <a:t>、数据库采用</a:t>
            </a:r>
            <a:r>
              <a:rPr kumimoji="1" lang="en-US" altLang="zh-CN" sz="2000" dirty="0" err="1"/>
              <a:t>PostGreSQL</a:t>
            </a:r>
            <a:r>
              <a:rPr kumimoji="1" lang="zh-CN" altLang="en-US" sz="2000" dirty="0"/>
              <a:t>可以满足该项目空间地理数据库的存储要求。</a:t>
            </a:r>
            <a:endParaRPr kumimoji="1" lang="en-US" altLang="zh-CN" sz="2000" dirty="0"/>
          </a:p>
        </p:txBody>
      </p:sp>
      <p:grpSp>
        <p:nvGrpSpPr>
          <p:cNvPr id="24" name="组 23"/>
          <p:cNvGrpSpPr/>
          <p:nvPr/>
        </p:nvGrpSpPr>
        <p:grpSpPr>
          <a:xfrm>
            <a:off x="7489744" y="4064590"/>
            <a:ext cx="3300312" cy="2553753"/>
            <a:chOff x="930166" y="3604676"/>
            <a:chExt cx="3300312" cy="2553753"/>
          </a:xfrm>
        </p:grpSpPr>
        <p:sp>
          <p:nvSpPr>
            <p:cNvPr id="25" name="矩形 24"/>
            <p:cNvSpPr/>
            <p:nvPr/>
          </p:nvSpPr>
          <p:spPr>
            <a:xfrm>
              <a:off x="930166" y="3604676"/>
              <a:ext cx="3300312" cy="255375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26" name="文本框 8"/>
            <p:cNvSpPr txBox="1"/>
            <p:nvPr/>
          </p:nvSpPr>
          <p:spPr>
            <a:xfrm>
              <a:off x="1034112" y="3755090"/>
              <a:ext cx="3092420" cy="308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endParaRPr lang="zh-CN" altLang="en-US" sz="1200" dirty="0">
                <a:solidFill>
                  <a:schemeClr val="bg1"/>
                </a:solidFill>
                <a:latin typeface="+mn-ea"/>
              </a:endParaRPr>
            </a:p>
          </p:txBody>
        </p:sp>
      </p:grpSp>
      <p:sp>
        <p:nvSpPr>
          <p:cNvPr id="27" name="矩形 26">
            <a:extLst>
              <a:ext uri="{FF2B5EF4-FFF2-40B4-BE49-F238E27FC236}">
                <a16:creationId xmlns:a16="http://schemas.microsoft.com/office/drawing/2014/main" id="{21CE2154-29D4-41FB-A977-9B0986BAA9DE}"/>
              </a:ext>
            </a:extLst>
          </p:cNvPr>
          <p:cNvSpPr/>
          <p:nvPr/>
        </p:nvSpPr>
        <p:spPr>
          <a:xfrm>
            <a:off x="6341708" y="1259634"/>
            <a:ext cx="5153606" cy="5443751"/>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indent="457200">
              <a:lnSpc>
                <a:spcPct val="150000"/>
              </a:lnSpc>
            </a:pPr>
            <a:r>
              <a:rPr kumimoji="1" lang="en-US" altLang="zh-CN" sz="2000" dirty="0"/>
              <a:t>1</a:t>
            </a:r>
            <a:r>
              <a:rPr kumimoji="1" lang="zh-CN" altLang="en-US" sz="2000" dirty="0"/>
              <a:t>、通过</a:t>
            </a:r>
            <a:r>
              <a:rPr kumimoji="1" lang="en-US" altLang="zh-CN" sz="2000" dirty="0"/>
              <a:t>Bootstrap</a:t>
            </a:r>
            <a:r>
              <a:rPr kumimoji="1" lang="zh-CN" altLang="en-US" sz="2000" dirty="0"/>
              <a:t>和</a:t>
            </a:r>
            <a:r>
              <a:rPr kumimoji="1" lang="en-US" altLang="zh-CN" sz="2000" dirty="0"/>
              <a:t>Layui</a:t>
            </a:r>
            <a:r>
              <a:rPr kumimoji="1" lang="zh-CN" altLang="en-US" sz="2000" dirty="0"/>
              <a:t>框架可以完成对前端页面的设计开发</a:t>
            </a:r>
            <a:endParaRPr kumimoji="1" lang="en-US" altLang="zh-CN" sz="2000" dirty="0"/>
          </a:p>
          <a:p>
            <a:pPr indent="457200">
              <a:lnSpc>
                <a:spcPct val="150000"/>
              </a:lnSpc>
            </a:pPr>
            <a:r>
              <a:rPr kumimoji="1" lang="en-US" altLang="zh-CN" sz="2000" dirty="0"/>
              <a:t>2</a:t>
            </a:r>
            <a:r>
              <a:rPr kumimoji="1" lang="zh-CN" altLang="en-US" sz="2000" dirty="0"/>
              <a:t>、通过</a:t>
            </a:r>
            <a:r>
              <a:rPr kumimoji="1" lang="en-US" altLang="zh-CN" sz="2000" dirty="0"/>
              <a:t>Thymeleaf</a:t>
            </a:r>
            <a:r>
              <a:rPr kumimoji="1" lang="zh-CN" altLang="en-US" sz="2000" dirty="0"/>
              <a:t>模板引擎可已完成前端页面的数据渲染。</a:t>
            </a:r>
            <a:endParaRPr kumimoji="1" lang="en-US" altLang="zh-CN" sz="2000" dirty="0"/>
          </a:p>
          <a:p>
            <a:pPr indent="457200">
              <a:lnSpc>
                <a:spcPct val="150000"/>
              </a:lnSpc>
            </a:pPr>
            <a:r>
              <a:rPr kumimoji="1" lang="en-US" altLang="zh-CN" sz="2000" dirty="0"/>
              <a:t>3</a:t>
            </a:r>
            <a:r>
              <a:rPr kumimoji="1" lang="zh-CN" altLang="en-US" sz="2000" dirty="0"/>
              <a:t>、通过</a:t>
            </a:r>
            <a:r>
              <a:rPr kumimoji="1" lang="en-US" altLang="zh-CN" sz="2000" dirty="0"/>
              <a:t>Ajax</a:t>
            </a:r>
            <a:r>
              <a:rPr kumimoji="1" lang="zh-CN" altLang="en-US" sz="2000" dirty="0"/>
              <a:t>技术可以无刷新 的进行前端后端数据交互。</a:t>
            </a:r>
            <a:endParaRPr kumimoji="1" lang="en-US" altLang="zh-CN" sz="2000" dirty="0"/>
          </a:p>
          <a:p>
            <a:pPr indent="457200">
              <a:lnSpc>
                <a:spcPct val="150000"/>
              </a:lnSpc>
            </a:pPr>
            <a:r>
              <a:rPr kumimoji="1" lang="en-US" altLang="zh-CN" sz="2000" dirty="0"/>
              <a:t>4</a:t>
            </a:r>
            <a:r>
              <a:rPr kumimoji="1" lang="zh-CN" altLang="en-US" sz="2000" dirty="0"/>
              <a:t>、通过</a:t>
            </a:r>
            <a:r>
              <a:rPr kumimoji="1" lang="en-US" altLang="zh-CN" sz="2000" dirty="0"/>
              <a:t>ECharts</a:t>
            </a:r>
            <a:r>
              <a:rPr kumimoji="1" lang="zh-CN" altLang="en-US" sz="2000" dirty="0"/>
              <a:t>和</a:t>
            </a:r>
            <a:r>
              <a:rPr kumimoji="1" lang="en-US" altLang="zh-CN" sz="2000" dirty="0"/>
              <a:t>OpenLayers</a:t>
            </a:r>
            <a:r>
              <a:rPr kumimoji="1" lang="zh-CN" altLang="en-US" sz="2000" dirty="0"/>
              <a:t>可以快速构建图表和展示地图。</a:t>
            </a:r>
          </a:p>
        </p:txBody>
      </p:sp>
      <p:sp>
        <p:nvSpPr>
          <p:cNvPr id="3" name="文本框 2">
            <a:extLst>
              <a:ext uri="{FF2B5EF4-FFF2-40B4-BE49-F238E27FC236}">
                <a16:creationId xmlns:a16="http://schemas.microsoft.com/office/drawing/2014/main" id="{F1DACF85-569D-4BBC-98AC-1F30DACA1E3B}"/>
              </a:ext>
            </a:extLst>
          </p:cNvPr>
          <p:cNvSpPr txBox="1"/>
          <p:nvPr/>
        </p:nvSpPr>
        <p:spPr>
          <a:xfrm>
            <a:off x="2194476" y="1498336"/>
            <a:ext cx="1800493" cy="369332"/>
          </a:xfrm>
          <a:prstGeom prst="rect">
            <a:avLst/>
          </a:prstGeom>
          <a:noFill/>
        </p:spPr>
        <p:txBody>
          <a:bodyPr wrap="none" rtlCol="0">
            <a:spAutoFit/>
          </a:bodyPr>
          <a:lstStyle/>
          <a:p>
            <a:pPr algn="ctr"/>
            <a:r>
              <a:rPr kumimoji="1" lang="zh-CN" altLang="en-US" dirty="0">
                <a:solidFill>
                  <a:schemeClr val="lt1"/>
                </a:solidFill>
              </a:rPr>
              <a:t>后端可行性分析</a:t>
            </a:r>
          </a:p>
        </p:txBody>
      </p:sp>
      <p:sp>
        <p:nvSpPr>
          <p:cNvPr id="13" name="文本框 12">
            <a:extLst>
              <a:ext uri="{FF2B5EF4-FFF2-40B4-BE49-F238E27FC236}">
                <a16:creationId xmlns:a16="http://schemas.microsoft.com/office/drawing/2014/main" id="{2DB49546-EA85-4629-A419-EF0534594F2B}"/>
              </a:ext>
            </a:extLst>
          </p:cNvPr>
          <p:cNvSpPr txBox="1"/>
          <p:nvPr/>
        </p:nvSpPr>
        <p:spPr>
          <a:xfrm>
            <a:off x="8043145" y="1430294"/>
            <a:ext cx="1800493" cy="369332"/>
          </a:xfrm>
          <a:prstGeom prst="rect">
            <a:avLst/>
          </a:prstGeom>
          <a:noFill/>
        </p:spPr>
        <p:txBody>
          <a:bodyPr wrap="none" rtlCol="0">
            <a:spAutoFit/>
          </a:bodyPr>
          <a:lstStyle/>
          <a:p>
            <a:r>
              <a:rPr kumimoji="1" lang="zh-CN" altLang="en-US" dirty="0">
                <a:solidFill>
                  <a:schemeClr val="lt1"/>
                </a:solidFill>
              </a:rPr>
              <a:t>前端可行性分析</a:t>
            </a:r>
          </a:p>
        </p:txBody>
      </p:sp>
    </p:spTree>
    <p:extLst>
      <p:ext uri="{BB962C8B-B14F-4D97-AF65-F5344CB8AC3E}">
        <p14:creationId xmlns:p14="http://schemas.microsoft.com/office/powerpoint/2010/main" val="126909512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sz="2800" dirty="0"/>
              <a:t>03</a:t>
            </a:r>
            <a:r>
              <a:rPr kumimoji="1" lang="zh-CN" altLang="en-US" sz="2800" dirty="0"/>
              <a:t> 需求分析</a:t>
            </a:r>
          </a:p>
        </p:txBody>
      </p:sp>
      <p:pic>
        <p:nvPicPr>
          <p:cNvPr id="4" name="图片 3">
            <a:extLst>
              <a:ext uri="{FF2B5EF4-FFF2-40B4-BE49-F238E27FC236}">
                <a16:creationId xmlns:a16="http://schemas.microsoft.com/office/drawing/2014/main" id="{7CD1BECC-589A-40A0-96FE-5826AE01B5C3}"/>
              </a:ext>
            </a:extLst>
          </p:cNvPr>
          <p:cNvPicPr>
            <a:picLocks noChangeAspect="1"/>
          </p:cNvPicPr>
          <p:nvPr/>
        </p:nvPicPr>
        <p:blipFill>
          <a:blip r:embed="rId2"/>
          <a:stretch>
            <a:fillRect/>
          </a:stretch>
        </p:blipFill>
        <p:spPr>
          <a:xfrm>
            <a:off x="764761" y="1387974"/>
            <a:ext cx="10351927" cy="4452442"/>
          </a:xfrm>
          <a:prstGeom prst="rect">
            <a:avLst/>
          </a:prstGeom>
        </p:spPr>
      </p:pic>
    </p:spTree>
    <p:extLst>
      <p:ext uri="{BB962C8B-B14F-4D97-AF65-F5344CB8AC3E}">
        <p14:creationId xmlns:p14="http://schemas.microsoft.com/office/powerpoint/2010/main" val="16588271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sz="2800" dirty="0"/>
              <a:t>03</a:t>
            </a:r>
            <a:r>
              <a:rPr kumimoji="1" lang="zh-CN" altLang="en-US" sz="2800" dirty="0"/>
              <a:t> 需求分析</a:t>
            </a:r>
            <a:r>
              <a:rPr kumimoji="1" lang="en-US" altLang="zh-CN" sz="2800" dirty="0"/>
              <a:t>-</a:t>
            </a:r>
            <a:r>
              <a:rPr kumimoji="1" lang="zh-CN" altLang="en-US" sz="2800" dirty="0"/>
              <a:t>用户</a:t>
            </a:r>
          </a:p>
        </p:txBody>
      </p:sp>
      <p:pic>
        <p:nvPicPr>
          <p:cNvPr id="6" name="图片 5">
            <a:extLst>
              <a:ext uri="{FF2B5EF4-FFF2-40B4-BE49-F238E27FC236}">
                <a16:creationId xmlns:a16="http://schemas.microsoft.com/office/drawing/2014/main" id="{FDB5224A-989C-4E24-9AEB-2C6A7287595F}"/>
              </a:ext>
            </a:extLst>
          </p:cNvPr>
          <p:cNvPicPr>
            <a:picLocks noChangeAspect="1"/>
          </p:cNvPicPr>
          <p:nvPr/>
        </p:nvPicPr>
        <p:blipFill>
          <a:blip r:embed="rId2"/>
          <a:stretch>
            <a:fillRect/>
          </a:stretch>
        </p:blipFill>
        <p:spPr>
          <a:xfrm>
            <a:off x="229569" y="1291255"/>
            <a:ext cx="11732862" cy="5395915"/>
          </a:xfrm>
          <a:prstGeom prst="rect">
            <a:avLst/>
          </a:prstGeom>
        </p:spPr>
      </p:pic>
    </p:spTree>
    <p:extLst>
      <p:ext uri="{BB962C8B-B14F-4D97-AF65-F5344CB8AC3E}">
        <p14:creationId xmlns:p14="http://schemas.microsoft.com/office/powerpoint/2010/main" val="903633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sz="2800" dirty="0"/>
              <a:t>03</a:t>
            </a:r>
            <a:r>
              <a:rPr kumimoji="1" lang="zh-CN" altLang="en-US" sz="2800" dirty="0"/>
              <a:t> 需求分析</a:t>
            </a:r>
            <a:r>
              <a:rPr kumimoji="1" lang="en-US" altLang="zh-CN" sz="2800" dirty="0"/>
              <a:t>-</a:t>
            </a:r>
            <a:r>
              <a:rPr kumimoji="1" lang="zh-CN" altLang="en-US" sz="2800" dirty="0"/>
              <a:t>管理员</a:t>
            </a:r>
          </a:p>
        </p:txBody>
      </p:sp>
      <p:pic>
        <p:nvPicPr>
          <p:cNvPr id="5" name="图片 4">
            <a:extLst>
              <a:ext uri="{FF2B5EF4-FFF2-40B4-BE49-F238E27FC236}">
                <a16:creationId xmlns:a16="http://schemas.microsoft.com/office/drawing/2014/main" id="{1D02BAE7-A6BD-4332-99EA-E329024BBC99}"/>
              </a:ext>
            </a:extLst>
          </p:cNvPr>
          <p:cNvPicPr>
            <a:picLocks noChangeAspect="1"/>
          </p:cNvPicPr>
          <p:nvPr/>
        </p:nvPicPr>
        <p:blipFill>
          <a:blip r:embed="rId2"/>
          <a:stretch>
            <a:fillRect/>
          </a:stretch>
        </p:blipFill>
        <p:spPr>
          <a:xfrm>
            <a:off x="2764623" y="1199956"/>
            <a:ext cx="6662753" cy="5616297"/>
          </a:xfrm>
          <a:prstGeom prst="rect">
            <a:avLst/>
          </a:prstGeom>
        </p:spPr>
      </p:pic>
    </p:spTree>
    <p:extLst>
      <p:ext uri="{BB962C8B-B14F-4D97-AF65-F5344CB8AC3E}">
        <p14:creationId xmlns:p14="http://schemas.microsoft.com/office/powerpoint/2010/main" val="18317254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1830</TotalTime>
  <Words>792</Words>
  <Application>Microsoft Office PowerPoint</Application>
  <PresentationFormat>宽屏</PresentationFormat>
  <Paragraphs>179</Paragraphs>
  <Slides>21</Slides>
  <Notes>8</Notes>
  <HiddenSlides>0</HiddenSlides>
  <MMClips>0</MMClips>
  <ScaleCrop>false</ScaleCrop>
  <HeadingPairs>
    <vt:vector size="6" baseType="variant">
      <vt:variant>
        <vt:lpstr>已用的字体</vt:lpstr>
      </vt:variant>
      <vt:variant>
        <vt:i4>8</vt:i4>
      </vt:variant>
      <vt:variant>
        <vt:lpstr>主题</vt:lpstr>
      </vt:variant>
      <vt:variant>
        <vt:i4>2</vt:i4>
      </vt:variant>
      <vt:variant>
        <vt:lpstr>幻灯片标题</vt:lpstr>
      </vt:variant>
      <vt:variant>
        <vt:i4>21</vt:i4>
      </vt:variant>
    </vt:vector>
  </HeadingPairs>
  <TitlesOfParts>
    <vt:vector size="31" baseType="lpstr">
      <vt:lpstr>等线</vt:lpstr>
      <vt:lpstr>宋体</vt:lpstr>
      <vt:lpstr>Microsoft YaHei</vt:lpstr>
      <vt:lpstr>Microsoft YaHei</vt:lpstr>
      <vt:lpstr>Arial</vt:lpstr>
      <vt:lpstr>Century Gothic</vt:lpstr>
      <vt:lpstr>Segoe UI Light</vt:lpstr>
      <vt:lpstr>Times New Roman</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liu dongdong</cp:lastModifiedBy>
  <cp:revision>171</cp:revision>
  <dcterms:created xsi:type="dcterms:W3CDTF">2015-08-18T02:51:41Z</dcterms:created>
  <dcterms:modified xsi:type="dcterms:W3CDTF">2021-06-04T17:59:38Z</dcterms:modified>
  <cp:category/>
</cp:coreProperties>
</file>